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sldIdLst>
    <p:sldId id="297" r:id="rId5"/>
    <p:sldId id="312" r:id="rId6"/>
    <p:sldId id="389" r:id="rId7"/>
    <p:sldId id="385" r:id="rId8"/>
    <p:sldId id="397" r:id="rId9"/>
    <p:sldId id="398" r:id="rId10"/>
    <p:sldId id="399" r:id="rId11"/>
    <p:sldId id="400" r:id="rId12"/>
    <p:sldId id="402" r:id="rId13"/>
    <p:sldId id="403" r:id="rId14"/>
    <p:sldId id="401" r:id="rId15"/>
    <p:sldId id="404" r:id="rId16"/>
    <p:sldId id="384"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0" userDrawn="1">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eu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CBC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BD5E13-0A01-459A-923A-6864A68DBF49}" v="144" dt="2020-01-27T14:54:01.714"/>
    <p1510:client id="{C8AE1F2E-4E58-4F4E-A9D9-ABE908C8BD46}" v="1" dt="2020-01-28T05:55:18.129"/>
  </p1510:revLst>
</p1510:revInfo>
</file>

<file path=ppt/tableStyles.xml><?xml version="1.0" encoding="utf-8"?>
<a:tblStyleLst xmlns:a="http://schemas.openxmlformats.org/drawingml/2006/main" def="{BFEA419B-BCDB-4C27-8AB2-1E94C2BD932B}">
  <a:tblStyle styleId="{BFEA419B-BCDB-4C27-8AB2-1E94C2BD932B}" styleName="Elsevier">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2700" cmpd="sng">
              <a:solidFill>
                <a:srgbClr val="DCDCDD"/>
              </a:solidFill>
            </a:ln>
          </a:bottom>
          <a:insideH>
            <a:ln w="12700" cmpd="sng">
              <a:solidFill>
                <a:srgbClr val="DCDCDD"/>
              </a:solidFill>
            </a:ln>
          </a:insideH>
          <a:insideV>
            <a:ln w="0" cmpd="sng">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12700" cmpd="sng">
              <a:solidFill>
                <a:schemeClr val="lt1"/>
              </a:solidFill>
            </a:ln>
          </a:top>
        </a:tcBdr>
        <a:fill>
          <a:solidFill>
            <a:schemeClr val="accent1"/>
          </a:solidFill>
        </a:fill>
      </a:tcStyle>
    </a:lastRow>
    <a:firstRow>
      <a:tcTxStyle b="on">
        <a:fontRef idx="minor">
          <a:prstClr val="black"/>
        </a:fontRef>
        <a:schemeClr val="dk1"/>
      </a:tcTxStyle>
      <a:tcStyle>
        <a:tcBdr>
          <a:bottom>
            <a:ln w="12700" cmpd="sng">
              <a:solidFill>
                <a:srgbClr val="FF6C00"/>
              </a:solidFill>
            </a:ln>
          </a:bottom>
        </a:tcBdr>
        <a:fill>
          <a:solidFill>
            <a:schemeClr val="l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1" autoAdjust="0"/>
    <p:restoredTop sz="84409" autoAdjust="0"/>
  </p:normalViewPr>
  <p:slideViewPr>
    <p:cSldViewPr snapToGrid="0" showGuides="1">
      <p:cViewPr varScale="1">
        <p:scale>
          <a:sx n="75" d="100"/>
          <a:sy n="75" d="100"/>
        </p:scale>
        <p:origin x="1216" y="40"/>
      </p:cViewPr>
      <p:guideLst>
        <p:guide pos="5760"/>
        <p:guide orient="horz" pos="16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96" d="100"/>
          <a:sy n="96" d="100"/>
        </p:scale>
        <p:origin x="248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DD4CF-C917-4D69-9374-6EFF2E9F78C3}" type="datetimeFigureOut">
              <a:rPr lang="de-DE" smtClean="0"/>
              <a:t>28.01.2020</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43C7B-F938-4CE9-A268-32817172635B}" type="slidenum">
              <a:rPr lang="de-DE" smtClean="0"/>
              <a:t>‹nr.›</a:t>
            </a:fld>
            <a:endParaRPr lang="de-DE"/>
          </a:p>
        </p:txBody>
      </p:sp>
    </p:spTree>
    <p:extLst>
      <p:ext uri="{BB962C8B-B14F-4D97-AF65-F5344CB8AC3E}">
        <p14:creationId xmlns:p14="http://schemas.microsoft.com/office/powerpoint/2010/main" val="236874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and welcome to this tutorial video where we will show you how you can </a:t>
            </a:r>
            <a:r>
              <a:rPr lang="en-US" b="1" dirty="0"/>
              <a:t>retrieving high quality extracted metabolizing and transported data by browsing for drugs in  PharmaPendium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a:t>
            </a:fld>
            <a:endParaRPr lang="de-DE"/>
          </a:p>
        </p:txBody>
      </p:sp>
    </p:spTree>
    <p:extLst>
      <p:ext uri="{BB962C8B-B14F-4D97-AF65-F5344CB8AC3E}">
        <p14:creationId xmlns:p14="http://schemas.microsoft.com/office/powerpoint/2010/main" val="318807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en-GB" dirty="0">
                <a:solidFill>
                  <a:srgbClr val="FF6C00"/>
                </a:solidFill>
              </a:rPr>
              <a:t>At the end of this video you should have a good understanding of how to retrieve MET data using the browse feature. This will help to investigate for example Drug-drug interaction risk, optimize experimental design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2</a:t>
            </a:fld>
            <a:endParaRPr lang="de-DE"/>
          </a:p>
        </p:txBody>
      </p:sp>
    </p:spTree>
    <p:extLst>
      <p:ext uri="{BB962C8B-B14F-4D97-AF65-F5344CB8AC3E}">
        <p14:creationId xmlns:p14="http://schemas.microsoft.com/office/powerpoint/2010/main" val="10431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Before diving into the live training, let take a brief look at where data is exacted from and what type of data is extracted. For the PharmaPendium MET module, we manually extract data from FDA……. From these sources we extract many different datatype including…….. These data will help us to answer critical questions around drug metabolism and drug-drug interaction risk. For example:</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3</a:t>
            </a:fld>
            <a:endParaRPr lang="de-DE"/>
          </a:p>
        </p:txBody>
      </p:sp>
    </p:spTree>
    <p:extLst>
      <p:ext uri="{BB962C8B-B14F-4D97-AF65-F5344CB8AC3E}">
        <p14:creationId xmlns:p14="http://schemas.microsoft.com/office/powerpoint/2010/main" val="933049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 thereby potentially causing drug-drug interactions with my drug of interest. Quickly retrieving the relevant data will help me to identify what enzymes to particularly focus on in my preclinical studies, thereby</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4</a:t>
            </a:fld>
            <a:endParaRPr lang="de-DE"/>
          </a:p>
        </p:txBody>
      </p:sp>
    </p:spTree>
    <p:extLst>
      <p:ext uri="{BB962C8B-B14F-4D97-AF65-F5344CB8AC3E}">
        <p14:creationId xmlns:p14="http://schemas.microsoft.com/office/powerpoint/2010/main" val="574446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5</a:t>
            </a:fld>
            <a:endParaRPr lang="de-DE"/>
          </a:p>
        </p:txBody>
      </p:sp>
    </p:spTree>
    <p:extLst>
      <p:ext uri="{BB962C8B-B14F-4D97-AF65-F5344CB8AC3E}">
        <p14:creationId xmlns:p14="http://schemas.microsoft.com/office/powerpoint/2010/main" val="2567199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6</a:t>
            </a:fld>
            <a:endParaRPr lang="de-DE"/>
          </a:p>
        </p:txBody>
      </p:sp>
    </p:spTree>
    <p:extLst>
      <p:ext uri="{BB962C8B-B14F-4D97-AF65-F5344CB8AC3E}">
        <p14:creationId xmlns:p14="http://schemas.microsoft.com/office/powerpoint/2010/main" val="3005335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7</a:t>
            </a:fld>
            <a:endParaRPr lang="de-DE"/>
          </a:p>
        </p:txBody>
      </p:sp>
    </p:spTree>
    <p:extLst>
      <p:ext uri="{BB962C8B-B14F-4D97-AF65-F5344CB8AC3E}">
        <p14:creationId xmlns:p14="http://schemas.microsoft.com/office/powerpoint/2010/main" val="314677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8</a:t>
            </a:fld>
            <a:endParaRPr lang="de-DE"/>
          </a:p>
        </p:txBody>
      </p:sp>
    </p:spTree>
    <p:extLst>
      <p:ext uri="{BB962C8B-B14F-4D97-AF65-F5344CB8AC3E}">
        <p14:creationId xmlns:p14="http://schemas.microsoft.com/office/powerpoint/2010/main" val="410438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9</a:t>
            </a:fld>
            <a:endParaRPr lang="de-DE"/>
          </a:p>
        </p:txBody>
      </p:sp>
    </p:spTree>
    <p:extLst>
      <p:ext uri="{BB962C8B-B14F-4D97-AF65-F5344CB8AC3E}">
        <p14:creationId xmlns:p14="http://schemas.microsoft.com/office/powerpoint/2010/main" val="112229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 will discuss   </a:t>
            </a: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10</a:t>
            </a:fld>
            <a:endParaRPr lang="de-DE"/>
          </a:p>
        </p:txBody>
      </p:sp>
    </p:spTree>
    <p:extLst>
      <p:ext uri="{BB962C8B-B14F-4D97-AF65-F5344CB8AC3E}">
        <p14:creationId xmlns:p14="http://schemas.microsoft.com/office/powerpoint/2010/main" val="1197350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11</a:t>
            </a:fld>
            <a:endParaRPr lang="de-DE"/>
          </a:p>
        </p:txBody>
      </p:sp>
    </p:spTree>
    <p:extLst>
      <p:ext uri="{BB962C8B-B14F-4D97-AF65-F5344CB8AC3E}">
        <p14:creationId xmlns:p14="http://schemas.microsoft.com/office/powerpoint/2010/main" val="454301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FF6C00"/>
                </a:solidFill>
              </a:rPr>
              <a:t>In this video, DDI product manger Sherry Winter</a:t>
            </a:r>
            <a:r>
              <a:rPr lang="en-GB">
                <a:solidFill>
                  <a:srgbClr val="FF6C00"/>
                </a:solidFill>
              </a:rPr>
              <a:t>, will discuss   </a:t>
            </a:r>
            <a:endParaRPr lang="en-GB" dirty="0">
              <a:solidFill>
                <a:srgbClr val="FF6C00"/>
              </a:solidFill>
            </a:endParaRPr>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12</a:t>
            </a:fld>
            <a:endParaRPr lang="de-DE"/>
          </a:p>
        </p:txBody>
      </p:sp>
    </p:spTree>
    <p:extLst>
      <p:ext uri="{BB962C8B-B14F-4D97-AF65-F5344CB8AC3E}">
        <p14:creationId xmlns:p14="http://schemas.microsoft.com/office/powerpoint/2010/main" val="3535269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With</a:t>
            </a:r>
            <a:r>
              <a:rPr lang="nl-NL" dirty="0"/>
              <a:t> </a:t>
            </a:r>
            <a:r>
              <a:rPr lang="nl-NL" dirty="0" err="1"/>
              <a:t>that</a:t>
            </a:r>
            <a:r>
              <a:rPr lang="nl-NL" dirty="0"/>
              <a:t> I </a:t>
            </a:r>
            <a:r>
              <a:rPr lang="nl-NL" dirty="0" err="1"/>
              <a:t>would</a:t>
            </a:r>
            <a:r>
              <a:rPr lang="nl-NL" dirty="0"/>
              <a:t> like to </a:t>
            </a:r>
            <a:r>
              <a:rPr lang="nl-NL" dirty="0" err="1"/>
              <a:t>thank</a:t>
            </a:r>
            <a:r>
              <a:rPr lang="nl-NL" dirty="0"/>
              <a:t> </a:t>
            </a:r>
            <a:r>
              <a:rPr lang="nl-NL" dirty="0" err="1"/>
              <a:t>you</a:t>
            </a:r>
            <a:r>
              <a:rPr lang="nl-NL" dirty="0"/>
              <a:t> </a:t>
            </a:r>
            <a:r>
              <a:rPr lang="nl-NL" dirty="0" err="1"/>
              <a:t>for</a:t>
            </a:r>
            <a:r>
              <a:rPr lang="nl-NL" dirty="0"/>
              <a:t> </a:t>
            </a:r>
            <a:r>
              <a:rPr lang="nl-NL" dirty="0" err="1"/>
              <a:t>your</a:t>
            </a:r>
            <a:r>
              <a:rPr lang="nl-NL" dirty="0"/>
              <a:t> attention. I case of </a:t>
            </a:r>
            <a:r>
              <a:rPr lang="nl-NL" dirty="0" err="1"/>
              <a:t>quetsions</a:t>
            </a:r>
            <a:r>
              <a:rPr lang="nl-NL" dirty="0"/>
              <a:t>, </a:t>
            </a:r>
            <a:r>
              <a:rPr lang="nl-NL" dirty="0" err="1"/>
              <a:t>please</a:t>
            </a:r>
            <a:r>
              <a:rPr lang="nl-NL" dirty="0"/>
              <a:t> do </a:t>
            </a:r>
            <a:r>
              <a:rPr lang="nl-NL" dirty="0" err="1"/>
              <a:t>not</a:t>
            </a:r>
            <a:r>
              <a:rPr lang="nl-NL" dirty="0"/>
              <a:t> </a:t>
            </a:r>
            <a:r>
              <a:rPr lang="nl-NL" dirty="0" err="1"/>
              <a:t>hesitate</a:t>
            </a:r>
            <a:r>
              <a:rPr lang="nl-NL" dirty="0"/>
              <a:t> to get in </a:t>
            </a:r>
            <a:r>
              <a:rPr lang="nl-NL" dirty="0" err="1"/>
              <a:t>touch</a:t>
            </a:r>
            <a:r>
              <a:rPr lang="nl-NL" dirty="0"/>
              <a:t>. </a:t>
            </a:r>
            <a:endParaRPr lang="en-US" dirty="0"/>
          </a:p>
        </p:txBody>
      </p:sp>
      <p:sp>
        <p:nvSpPr>
          <p:cNvPr id="4" name="Tijdelijke aanduiding voor dianummer 3"/>
          <p:cNvSpPr>
            <a:spLocks noGrp="1"/>
          </p:cNvSpPr>
          <p:nvPr>
            <p:ph type="sldNum" sz="quarter" idx="5"/>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14266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en-US" noProof="0" dirty="0"/>
              <a:t>Click on icon to select picture</a:t>
            </a:r>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6"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3631053711"/>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guide id="8"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text and light phot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9144000" cy="5143500"/>
          </a:xfrm>
          <a:prstGeom prst="rect">
            <a:avLst/>
          </a:prstGeom>
          <a:solidFill>
            <a:srgbClr val="F2F2F2">
              <a:alpha val="7059"/>
            </a:srgbClr>
          </a:solidFill>
        </p:spPr>
        <p:txBody>
          <a:bodyPr>
            <a:normAutofit/>
          </a:bodyPr>
          <a:lstStyle>
            <a:lvl1pPr marL="0" indent="0" algn="r">
              <a:lnSpc>
                <a:spcPct val="100000"/>
              </a:lnSpc>
              <a:buNone/>
              <a:defRPr sz="1600" baseline="0"/>
            </a:lvl1pPr>
          </a:lstStyle>
          <a:p>
            <a:r>
              <a:rPr lang="de-DE" dirty="0"/>
              <a:t>Click on </a:t>
            </a:r>
            <a:r>
              <a:rPr lang="de-DE" dirty="0" err="1"/>
              <a:t>icon</a:t>
            </a:r>
            <a:r>
              <a:rPr lang="de-DE" dirty="0"/>
              <a:t> </a:t>
            </a:r>
            <a:r>
              <a:rPr lang="de-DE" dirty="0" err="1"/>
              <a:t>to</a:t>
            </a:r>
            <a:r>
              <a:rPr lang="de-DE" dirty="0"/>
              <a:t> </a:t>
            </a:r>
            <a:r>
              <a:rPr lang="de-DE" dirty="0" err="1"/>
              <a:t>select</a:t>
            </a:r>
            <a:r>
              <a:rPr lang="de-DE" dirty="0"/>
              <a:t> </a:t>
            </a:r>
            <a:r>
              <a:rPr lang="de-DE" dirty="0" err="1"/>
              <a:t>picture</a:t>
            </a:r>
            <a:endParaRPr lang="de-DE" dirty="0"/>
          </a:p>
        </p:txBody>
      </p:sp>
      <p:sp>
        <p:nvSpPr>
          <p:cNvPr id="2"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7" name="TextBox 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dirty="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9"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p:nvPr>
        </p:nvSpPr>
        <p:spPr>
          <a:xfrm>
            <a:off x="475841" y="503628"/>
            <a:ext cx="787296"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text and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9144000" cy="5143500"/>
          </a:xfrm>
          <a:prstGeom prst="rect">
            <a:avLst/>
          </a:prstGeom>
          <a:solidFill>
            <a:srgbClr val="3E4043">
              <a:alpha val="14902"/>
            </a:srgbClr>
          </a:solidFill>
        </p:spPr>
        <p:txBody>
          <a:bodyPr>
            <a:normAutofit/>
          </a:bodyPr>
          <a:lstStyle>
            <a:lvl1pPr marL="0" indent="0" algn="r">
              <a:lnSpc>
                <a:spcPct val="100000"/>
              </a:lnSpc>
              <a:buNone/>
              <a:defRPr sz="1600" baseline="0"/>
            </a:lvl1pPr>
          </a:lstStyle>
          <a:p>
            <a:r>
              <a:rPr lang="de-DE"/>
              <a:t>Click on icon to select picture</a:t>
            </a:r>
          </a:p>
        </p:txBody>
      </p:sp>
      <p:sp>
        <p:nvSpPr>
          <p:cNvPr id="12"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nSpc>
                <a:spcPct val="100000"/>
              </a:lnSpc>
              <a:spcBef>
                <a:spcPts val="0"/>
              </a:spcBef>
              <a:buNone/>
              <a:defRPr sz="1300">
                <a:solidFill>
                  <a:schemeClr val="bg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17" name="TextBox 16"/>
          <p:cNvSpPr txBox="1"/>
          <p:nvPr userDrawn="1"/>
        </p:nvSpPr>
        <p:spPr>
          <a:xfrm>
            <a:off x="-3556000" y="0"/>
            <a:ext cx="3413125" cy="2492990"/>
          </a:xfrm>
          <a:prstGeom prst="rect">
            <a:avLst/>
          </a:prstGeom>
          <a:solidFill>
            <a:srgbClr val="FFFF99"/>
          </a:solidFill>
        </p:spPr>
        <p:txBody>
          <a:bodyPr wrap="square" rtlCol="0">
            <a:spAutoFit/>
          </a:bodyPr>
          <a:lstStyle/>
          <a:p>
            <a:pPr defTabSz="914400"/>
            <a:r>
              <a:rPr lang="en-US" sz="1200">
                <a:solidFill>
                  <a:srgbClr val="333333"/>
                </a:solidFill>
                <a:latin typeface="Arial"/>
                <a:cs typeface="Arial"/>
              </a:rPr>
              <a:t>IMPORTANT!!  </a:t>
            </a:r>
          </a:p>
          <a:p>
            <a:pPr defTabSz="914400"/>
            <a:endParaRPr lang="en-US" sz="1200">
              <a:solidFill>
                <a:srgbClr val="333333"/>
              </a:solidFill>
              <a:latin typeface="Arial"/>
              <a:cs typeface="Arial"/>
            </a:endParaRPr>
          </a:p>
          <a:p>
            <a:pPr defTabSz="914400"/>
            <a:r>
              <a:rPr lang="en-US" sz="1200" dirty="0">
                <a:solidFill>
                  <a:srgbClr val="333333"/>
                </a:solidFill>
                <a:latin typeface="Arial"/>
                <a:cs typeface="Arial"/>
              </a:rPr>
              <a:t>If you insert or change the picture, select it, click right and choose </a:t>
            </a:r>
            <a:r>
              <a:rPr lang="en-US" sz="1200" dirty="0">
                <a:solidFill>
                  <a:schemeClr val="accent2"/>
                </a:solidFill>
                <a:latin typeface="Arial"/>
                <a:cs typeface="Arial"/>
              </a:rPr>
              <a:t>Send to back</a:t>
            </a:r>
            <a:r>
              <a:rPr lang="en-US" sz="1200" dirty="0">
                <a:solidFill>
                  <a:srgbClr val="333333"/>
                </a:solidFill>
                <a:latin typeface="Arial"/>
                <a:cs typeface="Arial"/>
              </a:rPr>
              <a:t> from the right click menu to make the logo and text visible.</a:t>
            </a:r>
          </a:p>
          <a:p>
            <a:pPr defTabSz="914400"/>
            <a:endParaRPr lang="en-US" sz="1200" dirty="0">
              <a:solidFill>
                <a:srgbClr val="333333"/>
              </a:solidFill>
              <a:latin typeface="Arial"/>
              <a:cs typeface="Arial"/>
            </a:endParaRPr>
          </a:p>
          <a:p>
            <a:pPr defTabSz="914400"/>
            <a:endParaRPr lang="en-US" sz="1200" dirty="0">
              <a:solidFill>
                <a:srgbClr val="333333"/>
              </a:solidFill>
              <a:latin typeface="Arial"/>
              <a:cs typeface="Arial"/>
            </a:endParaRPr>
          </a:p>
          <a:p>
            <a:pPr defTabSz="914400"/>
            <a:r>
              <a:rPr lang="en-US" sz="1200" baseline="0" dirty="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200" dirty="0">
              <a:solidFill>
                <a:srgbClr val="333333"/>
              </a:solidFill>
              <a:latin typeface="Arial"/>
              <a:cs typeface="Arial"/>
            </a:endParaRPr>
          </a:p>
        </p:txBody>
      </p:sp>
      <p:sp>
        <p:nvSpPr>
          <p:cNvPr id="20"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sp>
        <p:nvSpPr>
          <p:cNvPr id="13" name="Text Placeholder 9"/>
          <p:cNvSpPr>
            <a:spLocks noGrp="1"/>
          </p:cNvSpPr>
          <p:nvPr>
            <p:ph type="body" sz="quarter" idx="13" hasCustomPrompt="1"/>
          </p:nvPr>
        </p:nvSpPr>
        <p:spPr>
          <a:xfrm>
            <a:off x="475841" y="503628"/>
            <a:ext cx="788400" cy="86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00">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556000" y="2679700"/>
            <a:ext cx="3413125" cy="2307701"/>
          </a:xfrm>
          <a:prstGeom prst="rect">
            <a:avLst/>
          </a:prstGeom>
        </p:spPr>
      </p:pic>
    </p:spTree>
    <p:extLst>
      <p:ext uri="{BB962C8B-B14F-4D97-AF65-F5344CB8AC3E}">
        <p14:creationId xmlns:p14="http://schemas.microsoft.com/office/powerpoint/2010/main" val="899294975"/>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475841" y="4326324"/>
            <a:ext cx="5112709" cy="490001"/>
          </a:xfrm>
          <a:prstGeom prst="rect">
            <a:avLst/>
          </a:prstGeom>
        </p:spPr>
        <p:txBody>
          <a:bodyPr>
            <a:normAutofit/>
          </a:bodyPr>
          <a:lstStyle>
            <a:lvl1pPr marL="0" indent="0" algn="l">
              <a:lnSpc>
                <a:spcPct val="100000"/>
              </a:lnSpc>
              <a:spcBef>
                <a:spcPts val="0"/>
              </a:spcBef>
              <a:buFont typeface="Arial" charset="0"/>
              <a:buNone/>
              <a:defRPr sz="1300"/>
            </a:lvl1pPr>
            <a:lvl2pPr marL="0" indent="0">
              <a:buNone/>
              <a:defRPr sz="1000"/>
            </a:lvl2pPr>
            <a:lvl3pPr marL="0" indent="0">
              <a:buNone/>
              <a:defRPr sz="1000"/>
            </a:lvl3pPr>
            <a:lvl4pPr marL="0" indent="0">
              <a:buNone/>
              <a:defRPr sz="1000"/>
            </a:lvl4pPr>
            <a:lvl5pPr marL="0" indent="0">
              <a:buNone/>
              <a:defRPr sz="1000"/>
            </a:lvl5pPr>
          </a:lstStyle>
          <a:p>
            <a:pPr lvl="0"/>
            <a:r>
              <a:rPr lang="en-US" dirty="0"/>
              <a:t>Month, year</a:t>
            </a:r>
            <a:br>
              <a:rPr lang="en-US" dirty="0"/>
            </a:br>
            <a:r>
              <a:rPr lang="en-US" dirty="0"/>
              <a:t>Name presenter</a:t>
            </a:r>
            <a:endParaRPr lang="de-DE" dirty="0"/>
          </a:p>
        </p:txBody>
      </p:sp>
      <p:sp>
        <p:nvSpPr>
          <p:cNvPr id="8" name="Title 1"/>
          <p:cNvSpPr>
            <a:spLocks noGrp="1"/>
          </p:cNvSpPr>
          <p:nvPr>
            <p:ph type="ctrTitle" hasCustomPrompt="1"/>
          </p:nvPr>
        </p:nvSpPr>
        <p:spPr>
          <a:xfrm>
            <a:off x="475841" y="1659467"/>
            <a:ext cx="5112709" cy="1744133"/>
          </a:xfrm>
          <a:prstGeom prst="rect">
            <a:avLst/>
          </a:prstGeom>
        </p:spPr>
        <p:txBody>
          <a:bodyPr anchor="t" anchorCtr="0">
            <a:normAutofit/>
          </a:bodyPr>
          <a:lstStyle>
            <a:lvl1pPr algn="l">
              <a:lnSpc>
                <a:spcPct val="100000"/>
              </a:lnSpc>
              <a:defRPr sz="3800">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475841" y="3488267"/>
            <a:ext cx="5112709" cy="762000"/>
          </a:xfrm>
          <a:prstGeom prst="rect">
            <a:avLst/>
          </a:prstGeom>
        </p:spPr>
        <p:txBody>
          <a:bodyPr>
            <a:normAutofit/>
          </a:bodyPr>
          <a:lstStyle>
            <a:lvl1pPr marL="0" indent="0">
              <a:lnSpc>
                <a:spcPct val="100000"/>
              </a:lnSpc>
              <a:buNone/>
              <a:defRPr sz="2000">
                <a:solidFill>
                  <a:srgbClr val="FF6C00"/>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Subtitle</a:t>
            </a:r>
            <a:endParaRPr lang="de-DE" dirty="0"/>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2"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53B295-4072-4A63-B863-72215A7E23B4}" type="datetime1">
              <a:rPr lang="de-DE" smtClean="0"/>
              <a:t>28.01.2020</a:t>
            </a:fld>
            <a:endParaRPr lang="de-DE"/>
          </a:p>
        </p:txBody>
      </p:sp>
      <p:sp>
        <p:nvSpPr>
          <p:cNvPr id="4" name="Footer Placeholder 3"/>
          <p:cNvSpPr>
            <a:spLocks noGrp="1"/>
          </p:cNvSpPr>
          <p:nvPr>
            <p:ph type="ftr" sz="quarter" idx="11"/>
          </p:nvPr>
        </p:nvSpPr>
        <p:spPr/>
        <p:txBody>
          <a:bodyPr/>
          <a:lstStyle/>
          <a:p>
            <a:r>
              <a:rPr lang="en-CA"/>
              <a:t>PharmaPendium - Informing critical drug development decisions</a:t>
            </a:r>
            <a:endParaRPr lang="de-DE"/>
          </a:p>
        </p:txBody>
      </p:sp>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431800"/>
            <a:ext cx="9138993" cy="1229461"/>
          </a:xfrm>
          <a:prstGeom prst="rect">
            <a:avLst/>
          </a:prstGeom>
        </p:spPr>
      </p:pic>
      <p:sp>
        <p:nvSpPr>
          <p:cNvPr id="7" name="Text Placeholder 6"/>
          <p:cNvSpPr>
            <a:spLocks noGrp="1"/>
          </p:cNvSpPr>
          <p:nvPr>
            <p:ph type="body" sz="quarter" idx="15" hasCustomPrompt="1"/>
          </p:nvPr>
        </p:nvSpPr>
        <p:spPr>
          <a:xfrm>
            <a:off x="1084593" y="1215416"/>
            <a:ext cx="6974815" cy="1413483"/>
          </a:xfrm>
          <a:prstGeom prst="rect">
            <a:avLst/>
          </a:prstGeom>
        </p:spPr>
        <p:txBody>
          <a:bodyPr anchor="b">
            <a:noAutofit/>
          </a:bodyPr>
          <a:lstStyle>
            <a:lvl1pPr marL="0" indent="0" algn="ctr">
              <a:lnSpc>
                <a:spcPct val="100000"/>
              </a:lnSpc>
              <a:buNone/>
              <a:defRPr sz="4000">
                <a:solidFill>
                  <a:schemeClr val="tx1"/>
                </a:solidFill>
              </a:defRPr>
            </a:lvl1pPr>
            <a:lvl2pPr marL="342900" indent="0">
              <a:lnSpc>
                <a:spcPts val="3600"/>
              </a:lnSpc>
              <a:buNone/>
              <a:defRPr sz="3000">
                <a:solidFill>
                  <a:srgbClr val="FF6C00"/>
                </a:solidFill>
              </a:defRPr>
            </a:lvl2pPr>
            <a:lvl3pPr marL="685800" indent="0">
              <a:lnSpc>
                <a:spcPts val="3600"/>
              </a:lnSpc>
              <a:buNone/>
              <a:defRPr sz="3000">
                <a:solidFill>
                  <a:srgbClr val="FF6C00"/>
                </a:solidFill>
              </a:defRPr>
            </a:lvl3pPr>
            <a:lvl4pPr marL="1028700" indent="0">
              <a:lnSpc>
                <a:spcPts val="3600"/>
              </a:lnSpc>
              <a:buNone/>
              <a:defRPr sz="3000">
                <a:solidFill>
                  <a:srgbClr val="FF6C00"/>
                </a:solidFill>
              </a:defRPr>
            </a:lvl4pPr>
            <a:lvl5pPr marL="1371600" indent="0">
              <a:lnSpc>
                <a:spcPts val="3600"/>
              </a:lnSpc>
              <a:buNone/>
              <a:defRPr sz="3000">
                <a:solidFill>
                  <a:srgbClr val="FF6C00"/>
                </a:solidFill>
              </a:defRPr>
            </a:lvl5pPr>
          </a:lstStyle>
          <a:p>
            <a:pPr lvl="0"/>
            <a:r>
              <a:rPr lang="en-US" dirty="0"/>
              <a:t>Click to edit title</a:t>
            </a:r>
            <a:br>
              <a:rPr lang="en-US" dirty="0"/>
            </a:br>
            <a:r>
              <a:rPr lang="en-US" dirty="0"/>
              <a:t>max over 2x lines</a:t>
            </a:r>
            <a:endParaRPr lang="de-DE" dirty="0"/>
          </a:p>
        </p:txBody>
      </p:sp>
      <p:sp>
        <p:nvSpPr>
          <p:cNvPr id="9" name="Title 1"/>
          <p:cNvSpPr>
            <a:spLocks noGrp="1"/>
          </p:cNvSpPr>
          <p:nvPr>
            <p:ph type="title" hasCustomPrompt="1"/>
          </p:nvPr>
        </p:nvSpPr>
        <p:spPr>
          <a:xfrm>
            <a:off x="1084593" y="2641599"/>
            <a:ext cx="6974815" cy="660401"/>
          </a:xfrm>
        </p:spPr>
        <p:txBody>
          <a:bodyPr anchor="t">
            <a:noAutofit/>
          </a:bodyPr>
          <a:lstStyle>
            <a:lvl1pPr algn="ctr">
              <a:lnSpc>
                <a:spcPct val="100000"/>
              </a:lnSpc>
              <a:defRPr sz="2000">
                <a:solidFill>
                  <a:schemeClr val="tx2"/>
                </a:solidFill>
              </a:defRPr>
            </a:lvl1pPr>
          </a:lstStyle>
          <a:p>
            <a:r>
              <a:rPr lang="en-US" dirty="0"/>
              <a:t>Subtitle</a:t>
            </a:r>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Agenda</a:t>
            </a:r>
            <a:endParaRPr lang="de-DE" dirty="0"/>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fld id="{AA8C7641-65B9-4E8D-92C4-30A26A2B427D}" type="datetime1">
              <a:rPr lang="de-DE" smtClean="0"/>
              <a:t>28.01.2020</a:t>
            </a:fld>
            <a:endParaRPr lang="de-DE" dirty="0"/>
          </a:p>
        </p:txBody>
      </p:sp>
      <p:sp>
        <p:nvSpPr>
          <p:cNvPr id="6" name="Footer Placeholder 5"/>
          <p:cNvSpPr>
            <a:spLocks noGrp="1"/>
          </p:cNvSpPr>
          <p:nvPr>
            <p:ph type="ftr" sz="quarter" idx="15"/>
          </p:nvPr>
        </p:nvSpPr>
        <p:spPr/>
        <p:txBody>
          <a:bodyPr/>
          <a:lstStyle/>
          <a:p>
            <a:r>
              <a:rPr lang="en-CA"/>
              <a:t>PharmaPendium - Informing critical drug development decisions</a:t>
            </a:r>
            <a:endParaRPr lang="de-DE" dirty="0"/>
          </a:p>
        </p:txBody>
      </p:sp>
      <p:sp>
        <p:nvSpPr>
          <p:cNvPr id="18" name="Text Placeholder 1"/>
          <p:cNvSpPr>
            <a:spLocks noGrp="1"/>
          </p:cNvSpPr>
          <p:nvPr>
            <p:ph type="body" sz="quarter" idx="13"/>
          </p:nvPr>
        </p:nvSpPr>
        <p:spPr>
          <a:xfrm>
            <a:off x="576262" y="1064853"/>
            <a:ext cx="7991475" cy="3264797"/>
          </a:xfrm>
          <a:prstGeom prst="rect">
            <a:avLst/>
          </a:prstGeom>
        </p:spPr>
        <p:txBody>
          <a:bodyPr vert="horz" lIns="91440" tIns="0" rIns="91440" bIns="45720" rtlCol="0">
            <a:normAutofit/>
          </a:bodyPr>
          <a:lstStyle>
            <a:lvl1pPr>
              <a:defRPr lang="en-GB" dirty="0"/>
            </a:lvl1pPr>
          </a:lstStyle>
          <a:p>
            <a:pPr marL="285750" lvl="0" indent="-285750">
              <a:lnSpc>
                <a:spcPct val="100000"/>
              </a:lnSpc>
            </a:pPr>
            <a:endParaRPr lang="en-GB" dirty="0"/>
          </a:p>
        </p:txBody>
      </p:sp>
    </p:spTree>
    <p:extLst>
      <p:ext uri="{BB962C8B-B14F-4D97-AF65-F5344CB8AC3E}">
        <p14:creationId xmlns:p14="http://schemas.microsoft.com/office/powerpoint/2010/main" val="1262608357"/>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79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EEC101C6-7CB5-49DA-9D9B-A2CCDDB20F2A}"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AC83739A-B444-4D82-813A-204F1CD23020}" type="datetime1">
              <a:rPr lang="de-DE" smtClean="0"/>
              <a:t>28.01.2020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13" hasCustomPrompt="1"/>
          </p:nvPr>
        </p:nvSpPr>
        <p:spPr>
          <a:xfrm>
            <a:off x="576263" y="1064854"/>
            <a:ext cx="7991475" cy="3264797"/>
          </a:xfrm>
          <a:prstGeom prst="rect">
            <a:avLst/>
          </a:prstGeom>
        </p:spPr>
        <p:txBody>
          <a:bodyPr>
            <a:normAutofit/>
          </a:bodyPr>
          <a:lstStyle>
            <a:lvl1pPr marL="0" indent="0">
              <a:lnSpc>
                <a:spcPct val="100000"/>
              </a:lnSpc>
              <a:buFont typeface="Arial" charset="0"/>
              <a:buNone/>
              <a:defRPr sz="18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fld id="{83886D45-8A9A-46CC-BE89-BB307059B073}" type="datetime1">
              <a:rPr lang="de-DE" smtClean="0"/>
              <a:t>28.01.2020</a:t>
            </a:fld>
            <a:endParaRPr lang="de-DE" dirty="0"/>
          </a:p>
        </p:txBody>
      </p:sp>
      <p:sp>
        <p:nvSpPr>
          <p:cNvPr id="8" name="Footer Placeholder 7"/>
          <p:cNvSpPr>
            <a:spLocks noGrp="1"/>
          </p:cNvSpPr>
          <p:nvPr>
            <p:ph type="ftr" sz="quarter" idx="15"/>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4" name="Content Placeholder 2"/>
          <p:cNvSpPr>
            <a:spLocks noGrp="1"/>
          </p:cNvSpPr>
          <p:nvPr>
            <p:ph sz="quarter" idx="16"/>
          </p:nvPr>
        </p:nvSpPr>
        <p:spPr>
          <a:xfrm>
            <a:off x="576263" y="1061276"/>
            <a:ext cx="7991475" cy="326942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0443739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6B2A18E8-BAB8-4721-86A0-FAD72B323C9B}" type="datetime1">
              <a:rPr lang="de-DE" smtClean="0"/>
              <a:t>28.01.2020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20" name="Text Placeholder 8"/>
          <p:cNvSpPr>
            <a:spLocks noGrp="1"/>
          </p:cNvSpPr>
          <p:nvPr>
            <p:ph type="body" sz="quarter" idx="23" hasCustomPrompt="1"/>
          </p:nvPr>
        </p:nvSpPr>
        <p:spPr>
          <a:xfrm>
            <a:off x="4770841" y="1064854"/>
            <a:ext cx="3796897" cy="3264797"/>
          </a:xfrm>
          <a:prstGeom prst="rect">
            <a:avLst/>
          </a:prstGeom>
        </p:spPr>
        <p:txBody>
          <a:bodyPr>
            <a:normAutofit/>
          </a:bodyPr>
          <a:lstStyle>
            <a:lvl1pPr marL="0" indent="0">
              <a:lnSpc>
                <a:spcPct val="100000"/>
              </a:lnSpc>
              <a:buFont typeface="Arial" charset="0"/>
              <a:buNone/>
              <a:defRPr sz="1600" b="0" baseline="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
        <p:nvSpPr>
          <p:cNvPr id="23"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8"/>
          </p:nvPr>
        </p:nvSpPr>
        <p:spPr/>
        <p:txBody>
          <a:bodyPr/>
          <a:lstStyle/>
          <a:p>
            <a:fld id="{193B16BB-A54E-4D22-8135-59AB0A0DA255}" type="datetime1">
              <a:rPr lang="de-DE" smtClean="0"/>
              <a:t>28.01.2020</a:t>
            </a:fld>
            <a:endParaRPr lang="de-DE" dirty="0"/>
          </a:p>
        </p:txBody>
      </p:sp>
      <p:sp>
        <p:nvSpPr>
          <p:cNvPr id="6" name="Footer Placeholder 5"/>
          <p:cNvSpPr>
            <a:spLocks noGrp="1"/>
          </p:cNvSpPr>
          <p:nvPr>
            <p:ph type="ftr" sz="quarter" idx="19"/>
          </p:nvPr>
        </p:nvSpPr>
        <p:spPr/>
        <p:txBody>
          <a:bodyPr/>
          <a:lstStyle/>
          <a:p>
            <a:r>
              <a:rPr lang="en-CA"/>
              <a:t>PharmaPendium - Informing critical drug development decisions</a:t>
            </a:r>
            <a:endParaRPr lang="de-DE" dirty="0"/>
          </a:p>
        </p:txBody>
      </p:sp>
      <p:sp>
        <p:nvSpPr>
          <p:cNvPr id="10"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
        <p:nvSpPr>
          <p:cNvPr id="9" name="Text Placeholder 8"/>
          <p:cNvSpPr>
            <a:spLocks noGrp="1"/>
          </p:cNvSpPr>
          <p:nvPr>
            <p:ph type="body" sz="quarter" idx="17" hasCustomPrompt="1"/>
          </p:nvPr>
        </p:nvSpPr>
        <p:spPr>
          <a:xfrm>
            <a:off x="4770842" y="1064853"/>
            <a:ext cx="3796896" cy="3264797"/>
          </a:xfrm>
          <a:prstGeom prst="rect">
            <a:avLst/>
          </a:prstGeom>
        </p:spPr>
        <p:txBody>
          <a:bodyPr/>
          <a:lstStyle>
            <a:lvl1pPr marL="285750" indent="-285750">
              <a:lnSpc>
                <a:spcPct val="100000"/>
              </a:lnSpc>
              <a:buFont typeface="Arial" panose="020B0604020202020204" pitchFamily="34" charset="0"/>
              <a:buChar char="•"/>
              <a:defRPr sz="1600" b="0"/>
            </a:lvl1pPr>
            <a:lvl2pPr marL="287338" indent="-287338">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p:txBody>
      </p:sp>
    </p:spTree>
    <p:extLst>
      <p:ext uri="{BB962C8B-B14F-4D97-AF65-F5344CB8AC3E}">
        <p14:creationId xmlns:p14="http://schemas.microsoft.com/office/powerpoint/2010/main" val="2069957296"/>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57200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613DCF9-3C73-4503-B510-D850C92013A9}"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dirty="0"/>
          </a:p>
        </p:txBody>
      </p:sp>
      <p:sp>
        <p:nvSpPr>
          <p:cNvPr id="8" name="Title 1"/>
          <p:cNvSpPr>
            <a:spLocks noGrp="1"/>
          </p:cNvSpPr>
          <p:nvPr>
            <p:ph type="title" hasCustomPrompt="1"/>
          </p:nvPr>
        </p:nvSpPr>
        <p:spPr>
          <a:xfrm>
            <a:off x="576263"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1" name="Text Placeholder 8"/>
          <p:cNvSpPr>
            <a:spLocks noGrp="1"/>
          </p:cNvSpPr>
          <p:nvPr>
            <p:ph type="body" sz="quarter" idx="24" hasCustomPrompt="1"/>
          </p:nvPr>
        </p:nvSpPr>
        <p:spPr>
          <a:xfrm>
            <a:off x="576263"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3231835068"/>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0A349D1B-B56A-4462-8302-FF9270DB6843}" type="datetime1">
              <a:rPr lang="de-DE" smtClean="0"/>
              <a:t>28.01.2020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4572000" cy="51435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16" name="Title 1"/>
          <p:cNvSpPr>
            <a:spLocks noGrp="1"/>
          </p:cNvSpPr>
          <p:nvPr>
            <p:ph type="title" hasCustomPrompt="1"/>
          </p:nvPr>
        </p:nvSpPr>
        <p:spPr>
          <a:xfrm>
            <a:off x="4744238" y="370375"/>
            <a:ext cx="3796897"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8" name="Text Placeholder 8"/>
          <p:cNvSpPr>
            <a:spLocks noGrp="1"/>
          </p:cNvSpPr>
          <p:nvPr>
            <p:ph type="body" sz="quarter" idx="25" hasCustomPrompt="1"/>
          </p:nvPr>
        </p:nvSpPr>
        <p:spPr>
          <a:xfrm>
            <a:off x="4744238" y="1064853"/>
            <a:ext cx="3796897"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extLst>
      <p:ext uri="{BB962C8B-B14F-4D97-AF65-F5344CB8AC3E}">
        <p14:creationId xmlns:p14="http://schemas.microsoft.com/office/powerpoint/2010/main" val="151927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044000" y="4722258"/>
            <a:ext cx="3086100" cy="162814"/>
          </a:xfrm>
        </p:spPr>
        <p:txBody>
          <a:bodyPr/>
          <a:lstStyle/>
          <a:p>
            <a:fld id="{77EA1C2D-DA49-489A-8F79-E280A1517C14}" type="datetime1">
              <a:rPr lang="de-DE" smtClean="0"/>
              <a:t>28.01.2020</a:t>
            </a:fld>
            <a:endParaRPr lang="de-DE"/>
          </a:p>
        </p:txBody>
      </p:sp>
      <p:sp>
        <p:nvSpPr>
          <p:cNvPr id="10" name="Footer Placeholder 4"/>
          <p:cNvSpPr>
            <a:spLocks noGrp="1"/>
          </p:cNvSpPr>
          <p:nvPr>
            <p:ph type="ftr" sz="quarter" idx="16"/>
          </p:nvPr>
        </p:nvSpPr>
        <p:spPr>
          <a:xfrm>
            <a:off x="1044000" y="4531201"/>
            <a:ext cx="3086100" cy="162244"/>
          </a:xfrm>
        </p:spPr>
        <p:txBody>
          <a:bodyPr/>
          <a:lstStyle/>
          <a:p>
            <a:r>
              <a:rPr lang="en-CA"/>
              <a:t>PharmaPendium - Informing critical drug development decisions</a:t>
            </a:r>
            <a:endParaRPr lang="de-DE" dirty="0"/>
          </a:p>
        </p:txBody>
      </p:sp>
      <p:cxnSp>
        <p:nvCxnSpPr>
          <p:cNvPr id="11" name="Straight Connector 10"/>
          <p:cNvCxnSpPr/>
          <p:nvPr userDrawn="1"/>
        </p:nvCxnSpPr>
        <p:spPr>
          <a:xfrm flipV="1">
            <a:off x="576263" y="4443414"/>
            <a:ext cx="3995737"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3386666" y="1064853"/>
            <a:ext cx="5181071"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24" hasCustomPrompt="1"/>
          </p:nvPr>
        </p:nvSpPr>
        <p:spPr>
          <a:xfrm>
            <a:off x="576264" y="1064853"/>
            <a:ext cx="2641070" cy="3264797"/>
          </a:xfrm>
          <a:prstGeom prst="rect">
            <a:avLst/>
          </a:prstGeom>
        </p:spPr>
        <p:txBody>
          <a:bodyPr>
            <a:normAutofit/>
          </a:bodyPr>
          <a:lstStyle>
            <a:lvl1pPr marL="0" indent="0">
              <a:lnSpc>
                <a:spcPct val="100000"/>
              </a:lnSpc>
              <a:buFont typeface="Arial" charset="0"/>
              <a:buNone/>
              <a:defRPr sz="1600" b="0"/>
            </a:lvl1pPr>
            <a:lvl2pPr marL="360363" indent="-360363">
              <a:lnSpc>
                <a:spcPct val="100000"/>
              </a:lnSpc>
              <a:buFont typeface="+mj-lt"/>
              <a:buAutoNum type="arabicPeriod"/>
              <a:defRPr sz="1600" b="0"/>
            </a:lvl2pPr>
            <a:lvl3pPr marL="365125" indent="0">
              <a:lnSpc>
                <a:spcPct val="100000"/>
              </a:lnSpc>
              <a:buFont typeface="Arial" charset="0"/>
              <a:buNone/>
              <a:defRPr sz="1600" b="0"/>
            </a:lvl3pPr>
            <a:lvl4pPr marL="549275" indent="0">
              <a:lnSpc>
                <a:spcPct val="100000"/>
              </a:lnSpc>
              <a:buNone/>
              <a:tabLst/>
              <a:defRPr sz="1600" b="0"/>
            </a:lvl4pPr>
            <a:lvl5pPr marL="725488" indent="0">
              <a:lnSpc>
                <a:spcPct val="100000"/>
              </a:lnSpc>
              <a:buFont typeface="Arial" charset="0"/>
              <a:buNone/>
              <a:defRPr sz="1600" b="0" baseline="0"/>
            </a:lvl5pPr>
          </a:lstStyle>
          <a:p>
            <a:pPr lvl="0"/>
            <a:r>
              <a:rPr lang="en-US" dirty="0"/>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A928F0-AA10-42AB-8004-4C5E3B55EA50}" type="datetime1">
              <a:rPr lang="de-DE" smtClean="0"/>
              <a:t>28.01.2020</a:t>
            </a:fld>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4533" y="2325818"/>
            <a:ext cx="2929467" cy="2817682"/>
          </a:xfrm>
          <a:prstGeom prst="rect">
            <a:avLst/>
          </a:prstGeom>
        </p:spPr>
      </p:pic>
      <p:sp>
        <p:nvSpPr>
          <p:cNvPr id="6" name="Footer Placeholder 5"/>
          <p:cNvSpPr>
            <a:spLocks noGrp="1"/>
          </p:cNvSpPr>
          <p:nvPr>
            <p:ph type="ftr" sz="quarter" idx="11"/>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438428"/>
            <a:ext cx="6248399" cy="2830088"/>
          </a:xfrm>
          <a:prstGeom prst="rect">
            <a:avLst/>
          </a:prstGeom>
        </p:spPr>
        <p:txBody>
          <a:bodyPr lIns="0" tIns="0" rIns="0">
            <a:normAutofit/>
          </a:bodyPr>
          <a:lstStyle>
            <a:lvl1pPr marL="177800" indent="-177800">
              <a:lnSpc>
                <a:spcPct val="100000"/>
              </a:lnSpc>
              <a:defRPr sz="3600" baseline="0">
                <a:solidFill>
                  <a:srgbClr val="FF6C00"/>
                </a:solidFill>
              </a:defRPr>
            </a:lvl1pPr>
          </a:lstStyle>
          <a:p>
            <a:r>
              <a:rPr lang="en-US" dirty="0"/>
              <a:t>“Quote</a:t>
            </a:r>
            <a:r>
              <a:rPr lang="de-DE" dirty="0"/>
              <a:t>”</a:t>
            </a:r>
          </a:p>
        </p:txBody>
      </p:sp>
      <p:cxnSp>
        <p:nvCxnSpPr>
          <p:cNvPr id="8" name="Straight Connector 7"/>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16578"/>
      </p:ext>
    </p:extLst>
  </p:cSld>
  <p:clrMapOvr>
    <a:masterClrMapping/>
  </p:clrMapOvr>
  <p:extLst>
    <p:ext uri="{DCECCB84-F9BA-43D5-87BE-67443E8EF086}">
      <p15:sldGuideLst xmlns:p15="http://schemas.microsoft.com/office/powerpoint/2012/main">
        <p15:guide id="1" orient="horz" pos="373" userDrawn="1">
          <p15:clr>
            <a:srgbClr val="FBAE40"/>
          </p15:clr>
        </p15:guide>
        <p15:guide id="2" orient="horz" pos="2867" userDrawn="1">
          <p15:clr>
            <a:srgbClr val="FBAE40"/>
          </p15:clr>
        </p15:guide>
        <p15:guide id="3" pos="363" userDrawn="1">
          <p15:clr>
            <a:srgbClr val="FBAE40"/>
          </p15:clr>
        </p15:guide>
        <p15:guide id="4" pos="2699" userDrawn="1">
          <p15:clr>
            <a:srgbClr val="FBAE40"/>
          </p15:clr>
        </p15:guide>
        <p15:guide id="5" pos="2880" userDrawn="1">
          <p15:clr>
            <a:srgbClr val="FBAE40"/>
          </p15:clr>
        </p15:guide>
        <p15:guide id="6" pos="3061" userDrawn="1">
          <p15:clr>
            <a:srgbClr val="FBAE40"/>
          </p15:clr>
        </p15:guide>
        <p15:guide id="7" pos="539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en-US" noProof="0" dirty="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chemeClr val="bg1"/>
                </a:solidFill>
              </a:defRPr>
            </a:lvl1pPr>
          </a:lstStyle>
          <a:p>
            <a:r>
              <a:rPr lang="en-US" dirty="0"/>
              <a:t>“Quote”</a:t>
            </a:r>
            <a:endParaRPr lang="de-DE" dirty="0"/>
          </a:p>
        </p:txBody>
      </p:sp>
    </p:spTree>
    <p:extLst>
      <p:ext uri="{BB962C8B-B14F-4D97-AF65-F5344CB8AC3E}">
        <p14:creationId xmlns:p14="http://schemas.microsoft.com/office/powerpoint/2010/main" val="219503286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prstGeom prst="rect">
            <a:avLst/>
          </a:prstGeom>
          <a:solidFill>
            <a:schemeClr val="bg1">
              <a:lumMod val="95000"/>
            </a:schemeClr>
          </a:solidFill>
        </p:spPr>
        <p:txBody>
          <a:bodyPr/>
          <a:lstStyle>
            <a:lvl1pPr marL="0" indent="0">
              <a:lnSpc>
                <a:spcPct val="100000"/>
              </a:lnSpc>
              <a:buNone/>
              <a:defRPr/>
            </a:lvl1pPr>
          </a:lstStyle>
          <a:p>
            <a:r>
              <a:rPr lang="nl-NL" dirty="0"/>
              <a:t>Drag </a:t>
            </a:r>
            <a:r>
              <a:rPr lang="en-US" noProof="0" dirty="0"/>
              <a:t>picture</a:t>
            </a:r>
            <a:r>
              <a:rPr lang="nl-NL" dirty="0"/>
              <a:t> to placeholder or click icon to add</a:t>
            </a:r>
            <a:endParaRPr lang="de-DE" dirty="0"/>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576263" y="442237"/>
            <a:ext cx="5991591" cy="3180193"/>
          </a:xfrm>
          <a:prstGeom prst="rect">
            <a:avLst/>
          </a:prstGeom>
        </p:spPr>
        <p:txBody>
          <a:bodyPr lIns="0" rIns="0">
            <a:normAutofit/>
          </a:bodyPr>
          <a:lstStyle>
            <a:lvl1pPr marL="177800" indent="-177800">
              <a:lnSpc>
                <a:spcPct val="100000"/>
              </a:lnSpc>
              <a:defRPr sz="3600">
                <a:solidFill>
                  <a:srgbClr val="53565A"/>
                </a:solidFill>
              </a:defRPr>
            </a:lvl1pPr>
          </a:lstStyle>
          <a:p>
            <a:r>
              <a:rPr lang="en-US" dirty="0"/>
              <a:t>“Quote”</a:t>
            </a:r>
            <a:endParaRPr lang="de-DE" dirty="0"/>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770842" y="1064853"/>
            <a:ext cx="3796896" cy="3264797"/>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4" name="Straight Connector 13"/>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90592761-E4CE-4D01-9031-50B8560067FA}" type="datetime1">
              <a:rPr lang="de-DE" smtClean="0"/>
              <a:t>28.01.2020</a:t>
            </a:fld>
            <a:endParaRPr lang="de-DE"/>
          </a:p>
        </p:txBody>
      </p:sp>
      <p:sp>
        <p:nvSpPr>
          <p:cNvPr id="5" name="Footer Placeholder 4"/>
          <p:cNvSpPr>
            <a:spLocks noGrp="1"/>
          </p:cNvSpPr>
          <p:nvPr>
            <p:ph type="ftr" sz="quarter" idx="16"/>
          </p:nvPr>
        </p:nvSpPr>
        <p:spPr/>
        <p:txBody>
          <a:bodyPr/>
          <a:lstStyle/>
          <a:p>
            <a:r>
              <a:rPr lang="en-CA"/>
              <a:t>PharmaPendium - Informing critical drug development decisions</a:t>
            </a:r>
            <a:endParaRPr lang="de-DE"/>
          </a:p>
        </p:txBody>
      </p:sp>
      <p:sp>
        <p:nvSpPr>
          <p:cNvPr id="8"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9"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803182024"/>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7" orient="horz" pos="286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4770842" y="1064853"/>
            <a:ext cx="3796897" cy="3262031"/>
          </a:xfrm>
          <a:prstGeom prst="rect">
            <a:avLst/>
          </a:prstGeom>
        </p:spPr>
        <p:txBody>
          <a:bodyPr/>
          <a:lstStyle>
            <a:lvl1pPr marL="0" indent="0">
              <a:lnSpc>
                <a:spcPct val="100000"/>
              </a:lnSpc>
              <a:buNone/>
              <a:defRPr/>
            </a:lvl1pPr>
          </a:lstStyle>
          <a:p>
            <a:r>
              <a:rPr lang="en-US" noProof="0" dirty="0"/>
              <a:t>Click icon to add chart</a:t>
            </a:r>
          </a:p>
        </p:txBody>
      </p:sp>
      <p:cxnSp>
        <p:nvCxnSpPr>
          <p:cNvPr id="13" name="Straight Connector 12"/>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6166FCA1-DFC7-4CE9-9385-F13BAEB2CBF6}" type="datetime1">
              <a:rPr lang="de-DE" smtClean="0"/>
              <a:t>28.01.2020</a:t>
            </a:fld>
            <a:endParaRPr lang="de-DE"/>
          </a:p>
        </p:txBody>
      </p:sp>
      <p:sp>
        <p:nvSpPr>
          <p:cNvPr id="5" name="Footer Placeholder 4"/>
          <p:cNvSpPr>
            <a:spLocks noGrp="1"/>
          </p:cNvSpPr>
          <p:nvPr>
            <p:ph type="ftr" sz="quarter" idx="17"/>
          </p:nvPr>
        </p:nvSpPr>
        <p:spPr/>
        <p:txBody>
          <a:bodyPr/>
          <a:lstStyle/>
          <a:p>
            <a:r>
              <a:rPr lang="en-CA"/>
              <a:t>PharmaPendium - Informing critical drug development decisions</a:t>
            </a:r>
            <a:endParaRPr lang="de-DE"/>
          </a:p>
        </p:txBody>
      </p:sp>
      <p:sp>
        <p:nvSpPr>
          <p:cNvPr id="9"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Text Placeholder 8"/>
          <p:cNvSpPr>
            <a:spLocks noGrp="1"/>
          </p:cNvSpPr>
          <p:nvPr>
            <p:ph type="body" sz="quarter" idx="13" hasCustomPrompt="1"/>
          </p:nvPr>
        </p:nvSpPr>
        <p:spPr>
          <a:xfrm>
            <a:off x="576263" y="1064853"/>
            <a:ext cx="3796896" cy="3264797"/>
          </a:xfrm>
          <a:prstGeom prst="rect">
            <a:avLst/>
          </a:prstGeom>
        </p:spPr>
        <p:txBody>
          <a:bodyPr/>
          <a:lstStyle>
            <a:lvl1pPr marL="285750" indent="-285750">
              <a:lnSpc>
                <a:spcPct val="100000"/>
              </a:lnSpc>
              <a:buFont typeface="Arial" panose="020B0604020202020204" pitchFamily="34" charset="0"/>
              <a:buChar char="•"/>
              <a:defRPr sz="1600" b="0" baseline="0"/>
            </a:lvl1pPr>
            <a:lvl2pPr marL="285750" indent="-285750">
              <a:lnSpc>
                <a:spcPct val="100000"/>
              </a:lnSpc>
              <a:buFont typeface="Arial" panose="020B0604020202020204" pitchFamily="34" charset="0"/>
              <a:buChar char="•"/>
              <a:defRPr sz="1300" b="0"/>
            </a:lvl2pPr>
            <a:lvl3pPr marL="447675" indent="-174625">
              <a:lnSpc>
                <a:spcPct val="100000"/>
              </a:lnSpc>
              <a:buFont typeface="Arial" panose="020B0604020202020204" pitchFamily="34" charset="0"/>
              <a:buChar char="−"/>
              <a:defRPr sz="1400" b="0"/>
            </a:lvl3pPr>
            <a:lvl4pPr marL="623888" indent="-176213">
              <a:lnSpc>
                <a:spcPct val="100000"/>
              </a:lnSpc>
              <a:tabLst/>
              <a:defRPr sz="1400" b="0"/>
            </a:lvl4pPr>
            <a:lvl5pPr marL="809625" indent="-185738">
              <a:lnSpc>
                <a:spcPct val="100000"/>
              </a:lnSpc>
              <a:defRPr sz="1400" b="0"/>
            </a:lvl5pPr>
            <a:lvl6pPr marL="1714500"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endParaRPr lang="en-GB" dirty="0"/>
          </a:p>
          <a:p>
            <a:pPr lvl="0"/>
            <a:endParaRPr lang="en-US" dirty="0"/>
          </a:p>
        </p:txBody>
      </p:sp>
    </p:spTree>
    <p:extLst>
      <p:ext uri="{BB962C8B-B14F-4D97-AF65-F5344CB8AC3E}">
        <p14:creationId xmlns:p14="http://schemas.microsoft.com/office/powerpoint/2010/main" val="4186272090"/>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1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2" y="1064853"/>
            <a:ext cx="7990393"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64D47A76-7B9F-4B3A-B20E-9416A34DEF4A}"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2831374395"/>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F0FBD92-7D63-4361-A229-6734F3109168}"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13" name="Chart Placeholder 5"/>
          <p:cNvSpPr>
            <a:spLocks noGrp="1"/>
          </p:cNvSpPr>
          <p:nvPr>
            <p:ph type="chart" sz="quarter" idx="19"/>
          </p:nvPr>
        </p:nvSpPr>
        <p:spPr>
          <a:xfrm>
            <a:off x="4770841"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
        <p:nvSpPr>
          <p:cNvPr id="14" name="Chart Placeholder 5"/>
          <p:cNvSpPr>
            <a:spLocks noGrp="1"/>
          </p:cNvSpPr>
          <p:nvPr>
            <p:ph type="chart" sz="quarter" idx="15"/>
          </p:nvPr>
        </p:nvSpPr>
        <p:spPr>
          <a:xfrm>
            <a:off x="576262" y="1064853"/>
            <a:ext cx="3796897"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57626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cxnSp>
        <p:nvCxnSpPr>
          <p:cNvPr id="10" name="Straight Connector 9"/>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B7459D36-96D1-4F5F-BBFB-FBC27A230EFB}" type="datetime1">
              <a:rPr lang="de-DE" smtClean="0"/>
              <a:t>28.01.2020</a:t>
            </a:fld>
            <a:endParaRPr lang="de-DE"/>
          </a:p>
        </p:txBody>
      </p:sp>
      <p:sp>
        <p:nvSpPr>
          <p:cNvPr id="4" name="Footer Placeholder 3"/>
          <p:cNvSpPr>
            <a:spLocks noGrp="1"/>
          </p:cNvSpPr>
          <p:nvPr>
            <p:ph type="ftr" sz="quarter" idx="17"/>
          </p:nvPr>
        </p:nvSpPr>
        <p:spPr/>
        <p:txBody>
          <a:bodyPr/>
          <a:lstStyle/>
          <a:p>
            <a:r>
              <a:rPr lang="en-CA"/>
              <a:t>PharmaPendium - Informing critical drug development decisions</a:t>
            </a:r>
            <a:endParaRPr lang="de-DE"/>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
        <p:nvSpPr>
          <p:cNvPr id="8" name="Chart Placeholder 5"/>
          <p:cNvSpPr>
            <a:spLocks noGrp="1"/>
          </p:cNvSpPr>
          <p:nvPr>
            <p:ph type="chart" sz="quarter" idx="18"/>
          </p:nvPr>
        </p:nvSpPr>
        <p:spPr>
          <a:xfrm>
            <a:off x="3331899"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
        <p:nvSpPr>
          <p:cNvPr id="9" name="Chart Placeholder 5"/>
          <p:cNvSpPr>
            <a:spLocks noGrp="1"/>
          </p:cNvSpPr>
          <p:nvPr>
            <p:ph type="chart" sz="quarter" idx="19"/>
          </p:nvPr>
        </p:nvSpPr>
        <p:spPr>
          <a:xfrm>
            <a:off x="6087533" y="1069185"/>
            <a:ext cx="2480205" cy="3269526"/>
          </a:xfrm>
          <a:prstGeom prst="rect">
            <a:avLst/>
          </a:prstGeom>
        </p:spPr>
        <p:txBody>
          <a:bodyPr/>
          <a:lstStyle>
            <a:lvl1pPr marL="0" indent="0">
              <a:lnSpc>
                <a:spcPct val="100000"/>
              </a:lnSpc>
              <a:buNone/>
              <a:defRPr/>
            </a:lvl1pPr>
          </a:lstStyle>
          <a:p>
            <a:r>
              <a:rPr lang="en-US" noProof="0" dirty="0"/>
              <a:t>Click icon to add chart</a:t>
            </a:r>
          </a:p>
        </p:txBody>
      </p:sp>
    </p:spTree>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cxnSp>
        <p:nvCxnSpPr>
          <p:cNvPr id="11" name="Straight Connector 10"/>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03D8E148-6831-4C8B-8A17-A5BF5B39AB39}" type="datetime1">
              <a:rPr lang="de-DE" smtClean="0"/>
              <a:t>28.01.2020</a:t>
            </a:fld>
            <a:endParaRPr lang="de-DE"/>
          </a:p>
        </p:txBody>
      </p:sp>
      <p:sp>
        <p:nvSpPr>
          <p:cNvPr id="6" name="Footer Placeholder 5"/>
          <p:cNvSpPr>
            <a:spLocks noGrp="1"/>
          </p:cNvSpPr>
          <p:nvPr>
            <p:ph type="ftr" sz="quarter" idx="18"/>
          </p:nvPr>
        </p:nvSpPr>
        <p:spPr/>
        <p:txBody>
          <a:bodyPr/>
          <a:lstStyle/>
          <a:p>
            <a:r>
              <a:rPr lang="en-CA"/>
              <a:t>PharmaPendium - Informing critical drug development decisions</a:t>
            </a:r>
            <a:endParaRPr lang="de-DE"/>
          </a:p>
        </p:txBody>
      </p:sp>
      <p:sp>
        <p:nvSpPr>
          <p:cNvPr id="10" name="Table Placeholder 6"/>
          <p:cNvSpPr>
            <a:spLocks noGrp="1"/>
          </p:cNvSpPr>
          <p:nvPr>
            <p:ph type="tbl" sz="quarter" idx="16"/>
          </p:nvPr>
        </p:nvSpPr>
        <p:spPr>
          <a:xfrm>
            <a:off x="576261" y="1064853"/>
            <a:ext cx="7990394" cy="3269526"/>
          </a:xfrm>
          <a:prstGeom prst="rect">
            <a:avLst/>
          </a:prstGeom>
        </p:spPr>
        <p:txBody>
          <a:bodyPr/>
          <a:lstStyle>
            <a:lvl1pPr marL="0" indent="0">
              <a:lnSpc>
                <a:spcPct val="100000"/>
              </a:lnSpc>
              <a:buNone/>
              <a:defRPr/>
            </a:lvl1pPr>
          </a:lstStyle>
          <a:p>
            <a:r>
              <a:rPr lang="en-US" noProof="0" dirty="0"/>
              <a:t>Click icon to add table</a:t>
            </a:r>
          </a:p>
        </p:txBody>
      </p:sp>
      <p:sp>
        <p:nvSpPr>
          <p:cNvPr id="7" name="Title 1"/>
          <p:cNvSpPr>
            <a:spLocks noGrp="1"/>
          </p:cNvSpPr>
          <p:nvPr>
            <p:ph type="title" hasCustomPrompt="1"/>
          </p:nvPr>
        </p:nvSpPr>
        <p:spPr>
          <a:xfrm>
            <a:off x="576263" y="370375"/>
            <a:ext cx="7991475" cy="462759"/>
          </a:xfrm>
          <a:prstGeom prst="rect">
            <a:avLst/>
          </a:prstGeom>
        </p:spPr>
        <p:txBody>
          <a:bodyPr>
            <a:noAutofit/>
          </a:bodyPr>
          <a:lstStyle>
            <a:lvl1pPr>
              <a:lnSpc>
                <a:spcPct val="100000"/>
              </a:lnSpc>
              <a:defRPr sz="2800"/>
            </a:lvl1pPr>
          </a:lstStyle>
          <a:p>
            <a:r>
              <a:rPr lang="en-US" dirty="0"/>
              <a:t>Title</a:t>
            </a:r>
            <a:endParaRPr lang="de-DE" dirty="0"/>
          </a:p>
        </p:txBody>
      </p:sp>
    </p:spTree>
    <p:extLst>
      <p:ext uri="{BB962C8B-B14F-4D97-AF65-F5344CB8AC3E}">
        <p14:creationId xmlns:p14="http://schemas.microsoft.com/office/powerpoint/2010/main" val="782012608"/>
      </p:ext>
    </p:extLst>
  </p:cSld>
  <p:clrMapOvr>
    <a:masterClrMapping/>
  </p:clrMapOvr>
  <p:extLst>
    <p:ext uri="{DCECCB84-F9BA-43D5-87BE-67443E8EF086}">
      <p15:sldGuideLst xmlns:p15="http://schemas.microsoft.com/office/powerpoint/2012/main">
        <p15:guide id="1" pos="363" userDrawn="1">
          <p15:clr>
            <a:srgbClr val="FBAE40"/>
          </p15:clr>
        </p15:guide>
        <p15:guide id="2" pos="2880" userDrawn="1">
          <p15:clr>
            <a:srgbClr val="FBAE40"/>
          </p15:clr>
        </p15:guide>
        <p15:guide id="3" pos="2699" userDrawn="1">
          <p15:clr>
            <a:srgbClr val="FBAE40"/>
          </p15:clr>
        </p15:guide>
        <p15:guide id="4" pos="3061" userDrawn="1">
          <p15:clr>
            <a:srgbClr val="FBAE40"/>
          </p15:clr>
        </p15:guide>
        <p15:guide id="5" pos="5397" userDrawn="1">
          <p15:clr>
            <a:srgbClr val="FBAE40"/>
          </p15:clr>
        </p15:guide>
        <p15:guide id="6" orient="horz" pos="373" userDrawn="1">
          <p15:clr>
            <a:srgbClr val="FBAE40"/>
          </p15:clr>
        </p15:guide>
        <p15:guide id="7" orient="horz" pos="2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84253" y="4144980"/>
            <a:ext cx="5112709" cy="448866"/>
          </a:xfrm>
          <a:prstGeom prst="rect">
            <a:avLst/>
          </a:prstGeom>
        </p:spPr>
        <p:txBody>
          <a:bodyPr>
            <a:noAutofit/>
          </a:bodyPr>
          <a:lstStyle>
            <a:lvl1pPr marL="0" indent="0">
              <a:lnSpc>
                <a:spcPct val="100000"/>
              </a:lnSpc>
              <a:spcBef>
                <a:spcPts val="0"/>
              </a:spcBef>
              <a:buNone/>
              <a:defRPr sz="1400">
                <a:solidFill>
                  <a:schemeClr val="tx1"/>
                </a:solidFill>
              </a:defRPr>
            </a:lvl1pPr>
            <a:lvl2pPr marL="0" indent="0">
              <a:buNone/>
              <a:defRPr sz="1000"/>
            </a:lvl2pPr>
            <a:lvl3pPr marL="0" indent="0">
              <a:buNone/>
              <a:defRPr sz="1000"/>
            </a:lvl3pPr>
            <a:lvl4pPr marL="0" indent="0">
              <a:buNone/>
              <a:defRPr sz="1000"/>
            </a:lvl4pPr>
            <a:lvl5pPr marL="0" indent="0">
              <a:buNone/>
              <a:defRPr sz="1000"/>
            </a:lvl5pPr>
          </a:lstStyle>
          <a:p>
            <a:pPr lvl="0"/>
            <a:r>
              <a:rPr lang="en-US" dirty="0"/>
              <a:t>Department</a:t>
            </a:r>
            <a:br>
              <a:rPr lang="en-US" dirty="0"/>
            </a:br>
            <a:r>
              <a:rPr lang="en-US" dirty="0"/>
              <a:t>Date</a:t>
            </a:r>
            <a:endParaRPr lang="de-DE" dirty="0"/>
          </a:p>
        </p:txBody>
      </p:sp>
      <p:sp>
        <p:nvSpPr>
          <p:cNvPr id="7" name="TextBox 6"/>
          <p:cNvSpPr txBox="1"/>
          <p:nvPr userDrawn="1"/>
        </p:nvSpPr>
        <p:spPr>
          <a:xfrm>
            <a:off x="469263" y="2014789"/>
            <a:ext cx="3905250" cy="861774"/>
          </a:xfrm>
          <a:prstGeom prst="rect">
            <a:avLst/>
          </a:prstGeom>
          <a:noFill/>
        </p:spPr>
        <p:txBody>
          <a:bodyPr wrap="square" rtlCol="0">
            <a:spAutoFit/>
          </a:bodyPr>
          <a:lstStyle/>
          <a:p>
            <a:r>
              <a:rPr lang="en-US" sz="5000" kern="1200" noProof="0" dirty="0">
                <a:solidFill>
                  <a:schemeClr val="tx1"/>
                </a:solidFill>
                <a:latin typeface="+mj-lt"/>
                <a:ea typeface="+mj-ea"/>
                <a:cs typeface="+mj-cs"/>
              </a:rPr>
              <a:t>Thank you</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178" y="1283678"/>
            <a:ext cx="3859822" cy="3859822"/>
          </a:xfrm>
          <a:prstGeom prst="rect">
            <a:avLst/>
          </a:prstGeom>
        </p:spPr>
      </p:pic>
      <p:sp>
        <p:nvSpPr>
          <p:cNvPr id="10" name="Text Placeholder 9"/>
          <p:cNvSpPr>
            <a:spLocks noGrp="1"/>
          </p:cNvSpPr>
          <p:nvPr>
            <p:ph type="body" sz="quarter" idx="13"/>
          </p:nvPr>
        </p:nvSpPr>
        <p:spPr>
          <a:xfrm>
            <a:off x="475841" y="503628"/>
            <a:ext cx="787296" cy="86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00"/>
            </a:lvl1pPr>
          </a:lstStyle>
          <a:p>
            <a:pPr lvl="0"/>
            <a:r>
              <a:rPr lang="en-US"/>
              <a:t>Edit Master text styles</a:t>
            </a:r>
          </a:p>
        </p:txBody>
      </p:sp>
    </p:spTree>
    <p:extLst>
      <p:ext uri="{BB962C8B-B14F-4D97-AF65-F5344CB8AC3E}">
        <p14:creationId xmlns:p14="http://schemas.microsoft.com/office/powerpoint/2010/main" val="3946097589"/>
      </p:ext>
    </p:extLst>
  </p:cSld>
  <p:clrMapOvr>
    <a:masterClrMapping/>
  </p:clrMapOvr>
  <p:extLst>
    <p:ext uri="{DCECCB84-F9BA-43D5-87BE-67443E8EF086}">
      <p15:sldGuideLst xmlns:p15="http://schemas.microsoft.com/office/powerpoint/2012/main">
        <p15:guide id="1" pos="363" userDrawn="1">
          <p15:clr>
            <a:srgbClr val="FBAE40"/>
          </p15:clr>
        </p15:guide>
        <p15:guide id="2" pos="2699" userDrawn="1">
          <p15:clr>
            <a:srgbClr val="FBAE40"/>
          </p15:clr>
        </p15:guide>
        <p15:guide id="3" pos="2880" userDrawn="1">
          <p15:clr>
            <a:srgbClr val="FBAE40"/>
          </p15:clr>
        </p15:guide>
        <p15:guide id="4" pos="3061" userDrawn="1">
          <p15:clr>
            <a:srgbClr val="FBAE40"/>
          </p15:clr>
        </p15:guide>
        <p15:guide id="5" orient="horz" pos="373" userDrawn="1">
          <p15:clr>
            <a:srgbClr val="FBAE40"/>
          </p15:clr>
        </p15:guide>
        <p15:guide id="6" pos="5397" userDrawn="1">
          <p15:clr>
            <a:srgbClr val="FBAE40"/>
          </p15:clr>
        </p15:guide>
        <p15:guide id="7" orient="horz" pos="286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44000" y="4722258"/>
            <a:ext cx="3086100" cy="16281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fld id="{2EB4C6D9-B6A3-41AD-ABEE-488C4BB547A0}" type="datetime1">
              <a:rPr lang="de-DE" smtClean="0"/>
              <a:t>28.01.2020</a:t>
            </a:fld>
            <a:endParaRPr lang="de-DE"/>
          </a:p>
        </p:txBody>
      </p:sp>
      <p:sp>
        <p:nvSpPr>
          <p:cNvPr id="5" name="Footer Placeholder 4"/>
          <p:cNvSpPr>
            <a:spLocks noGrp="1"/>
          </p:cNvSpPr>
          <p:nvPr>
            <p:ph type="ftr" sz="quarter" idx="3"/>
          </p:nvPr>
        </p:nvSpPr>
        <p:spPr>
          <a:xfrm>
            <a:off x="1044000" y="4531201"/>
            <a:ext cx="3086100" cy="162244"/>
          </a:xfrm>
          <a:prstGeom prst="rect">
            <a:avLst/>
          </a:prstGeom>
        </p:spPr>
        <p:txBody>
          <a:bodyPr vert="horz" lIns="0" tIns="0" rIns="0" bIns="0" rtlCol="0" anchor="t" anchorCtr="0">
            <a:normAutofit/>
          </a:bodyPr>
          <a:lstStyle>
            <a:lvl1pPr algn="l">
              <a:defRPr sz="800">
                <a:solidFill>
                  <a:schemeClr val="tx1">
                    <a:tint val="75000"/>
                  </a:schemeClr>
                </a:solidFill>
              </a:defRPr>
            </a:lvl1pPr>
          </a:lstStyle>
          <a:p>
            <a:r>
              <a:rPr lang="en-CA"/>
              <a:t>PharmaPendium - Informing critical drug development decisions</a:t>
            </a:r>
            <a:endParaRPr lang="de-DE"/>
          </a:p>
        </p:txBody>
      </p:sp>
      <p:cxnSp>
        <p:nvCxnSpPr>
          <p:cNvPr id="7" name="Straight Connector 6"/>
          <p:cNvCxnSpPr/>
          <p:nvPr userDrawn="1"/>
        </p:nvCxnSpPr>
        <p:spPr>
          <a:xfrm flipV="1">
            <a:off x="576263" y="4443413"/>
            <a:ext cx="7991475"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76000" y="4531201"/>
            <a:ext cx="401839" cy="444500"/>
          </a:xfrm>
          <a:prstGeom prst="rect">
            <a:avLst/>
          </a:prstGeom>
        </p:spPr>
      </p:pic>
      <p:sp>
        <p:nvSpPr>
          <p:cNvPr id="9" name="Title Placeholder 1"/>
          <p:cNvSpPr>
            <a:spLocks noGrp="1"/>
          </p:cNvSpPr>
          <p:nvPr>
            <p:ph type="title"/>
          </p:nvPr>
        </p:nvSpPr>
        <p:spPr>
          <a:xfrm>
            <a:off x="576000" y="440861"/>
            <a:ext cx="7991738" cy="462759"/>
          </a:xfrm>
          <a:prstGeom prst="rect">
            <a:avLst/>
          </a:prstGeom>
        </p:spPr>
        <p:txBody>
          <a:bodyPr vert="horz" lIns="91440" tIns="0" rIns="91440" bIns="0" rtlCol="0" anchor="ctr" anchorCtr="0">
            <a:noAutofit/>
          </a:bodyPr>
          <a:lstStyle/>
          <a:p>
            <a:r>
              <a:rPr lang="en-US" dirty="0"/>
              <a:t>Click to edit Master title style</a:t>
            </a:r>
            <a:endParaRPr lang="de-DE" dirty="0"/>
          </a:p>
        </p:txBody>
      </p:sp>
      <p:sp>
        <p:nvSpPr>
          <p:cNvPr id="11" name="Text Placeholder 2"/>
          <p:cNvSpPr>
            <a:spLocks noGrp="1"/>
          </p:cNvSpPr>
          <p:nvPr>
            <p:ph type="body" idx="1"/>
          </p:nvPr>
        </p:nvSpPr>
        <p:spPr>
          <a:xfrm>
            <a:off x="576000" y="1076659"/>
            <a:ext cx="7991738" cy="3425729"/>
          </a:xfrm>
          <a:prstGeom prst="rect">
            <a:avLst/>
          </a:prstGeom>
        </p:spPr>
        <p:txBody>
          <a:bodyPr vert="horz" lIns="91440" tIns="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7558550"/>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60" r:id="rId3"/>
    <p:sldLayoutId id="2147483701" r:id="rId4"/>
    <p:sldLayoutId id="2147483734" r:id="rId5"/>
    <p:sldLayoutId id="2147483650" r:id="rId6"/>
    <p:sldLayoutId id="2147483735" r:id="rId7"/>
    <p:sldLayoutId id="2147483708" r:id="rId8"/>
    <p:sldLayoutId id="2147483662" r:id="rId9"/>
    <p:sldLayoutId id="2147483703" r:id="rId10"/>
    <p:sldLayoutId id="2147483696" r:id="rId11"/>
    <p:sldLayoutId id="2147483663" r:id="rId12"/>
    <p:sldLayoutId id="2147483698" r:id="rId13"/>
    <p:sldLayoutId id="2147483699" r:id="rId14"/>
    <p:sldLayoutId id="2147483665" r:id="rId15"/>
    <p:sldLayoutId id="2147483664" r:id="rId16"/>
    <p:sldLayoutId id="2147483709" r:id="rId17"/>
    <p:sldLayoutId id="2147483666" r:id="rId18"/>
    <p:sldLayoutId id="2147483667" r:id="rId19"/>
    <p:sldLayoutId id="2147483668" r:id="rId20"/>
    <p:sldLayoutId id="2147483704" r:id="rId21"/>
    <p:sldLayoutId id="2147483705" r:id="rId22"/>
    <p:sldLayoutId id="2147483669" r:id="rId23"/>
    <p:sldLayoutId id="2147483670" r:id="rId24"/>
  </p:sldLayoutIdLst>
  <p:hf sldNum="0" hdr="0"/>
  <p:txStyles>
    <p:titleStyle>
      <a:lvl1pPr algn="l" defTabSz="685800" rtl="0" eaLnBrk="1" latinLnBrk="0" hangingPunct="1">
        <a:lnSpc>
          <a:spcPts val="4800"/>
        </a:lnSpc>
        <a:spcBef>
          <a:spcPct val="0"/>
        </a:spcBef>
        <a:buNone/>
        <a:defRPr sz="2800" kern="1200">
          <a:solidFill>
            <a:schemeClr val="tx1"/>
          </a:solidFill>
          <a:latin typeface="+mj-lt"/>
          <a:ea typeface="+mj-ea"/>
          <a:cs typeface="+mj-cs"/>
        </a:defRPr>
      </a:lvl1pPr>
    </p:titleStyle>
    <p:bodyStyle>
      <a:lvl1pPr marL="266700" indent="-266700" algn="l" defTabSz="685800" rtl="0" eaLnBrk="1" latinLnBrk="0" hangingPunct="1">
        <a:lnSpc>
          <a:spcPct val="100000"/>
        </a:lnSpc>
        <a:spcBef>
          <a:spcPts val="0"/>
        </a:spcBef>
        <a:buClr>
          <a:srgbClr val="FF6C00"/>
        </a:buClr>
        <a:buFont typeface="Arial" panose="020B0604020202020204" pitchFamily="34" charset="0"/>
        <a:buChar char="•"/>
        <a:tabLst>
          <a:tab pos="266700" algn="l"/>
        </a:tabLst>
        <a:defRPr lang="nl-NL" sz="1800" kern="1200" dirty="0" smtClean="0">
          <a:solidFill>
            <a:schemeClr val="tx1"/>
          </a:solidFill>
          <a:latin typeface="+mn-lt"/>
          <a:ea typeface="+mn-ea"/>
          <a:cs typeface="+mn-cs"/>
        </a:defRPr>
      </a:lvl1pPr>
      <a:lvl2pPr marL="514350" indent="-171450" algn="l" defTabSz="685800" rtl="0" eaLnBrk="1" latinLnBrk="0" hangingPunct="1">
        <a:lnSpc>
          <a:spcPct val="100000"/>
        </a:lnSpc>
        <a:spcBef>
          <a:spcPts val="375"/>
        </a:spcBef>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8572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1200150" indent="-171450" algn="l" defTabSz="685800" rtl="0" eaLnBrk="1" latinLnBrk="0" hangingPunct="1">
        <a:lnSpc>
          <a:spcPct val="100000"/>
        </a:lnSpc>
        <a:spcBef>
          <a:spcPts val="375"/>
        </a:spcBef>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543050" indent="-171450" algn="l" defTabSz="685800" rtl="0" eaLnBrk="1" latinLnBrk="0" hangingPunct="1">
        <a:lnSpc>
          <a:spcPct val="100000"/>
        </a:lnSpc>
        <a:spcBef>
          <a:spcPts val="375"/>
        </a:spcBef>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hyperlink" Target="https://www.linkedin.com/in/marnix-wieffe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hyperlink" Target="https://service.elsevier.com/app/answers/detail/a_id/29373/c/10546/supporthub/pharmapendium/" TargetMode="External"/><Relationship Id="rId5" Type="http://schemas.openxmlformats.org/officeDocument/2006/relationships/hyperlink" Target="https://service.elsevier.com/app/answers/detail/a_id/28934/" TargetMode="External"/><Relationship Id="rId4" Type="http://schemas.openxmlformats.org/officeDocument/2006/relationships/hyperlink" Target="https://service.elsevier.com/app/answers/detail/a_id/2491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841" y="1659467"/>
            <a:ext cx="5251192" cy="1744133"/>
          </a:xfrm>
        </p:spPr>
        <p:txBody>
          <a:bodyPr>
            <a:normAutofit fontScale="90000"/>
          </a:bodyPr>
          <a:lstStyle/>
          <a:p>
            <a:r>
              <a:rPr lang="en-US" dirty="0"/>
              <a:t>Browsing for Metabolizing Enzymes and Transporter (MET) data </a:t>
            </a:r>
          </a:p>
        </p:txBody>
      </p:sp>
      <p:sp>
        <p:nvSpPr>
          <p:cNvPr id="5" name="Text Placeholder 4"/>
          <p:cNvSpPr>
            <a:spLocks noGrp="1"/>
          </p:cNvSpPr>
          <p:nvPr>
            <p:ph type="body" sz="quarter" idx="16"/>
          </p:nvPr>
        </p:nvSpPr>
        <p:spPr/>
        <p:txBody>
          <a:bodyPr>
            <a:normAutofit/>
          </a:bodyPr>
          <a:lstStyle/>
          <a:p>
            <a:r>
              <a:rPr lang="en-US" dirty="0"/>
              <a:t>Retrieving high quality extracted MET data to anticipate safety risk </a:t>
            </a:r>
          </a:p>
        </p:txBody>
      </p:sp>
      <p:sp>
        <p:nvSpPr>
          <p:cNvPr id="3" name="Text Placeholder 2"/>
          <p:cNvSpPr>
            <a:spLocks noGrp="1"/>
          </p:cNvSpPr>
          <p:nvPr>
            <p:ph type="body" sz="quarter" idx="13"/>
          </p:nvPr>
        </p:nvSpPr>
        <p:spPr/>
        <p:txBody>
          <a:bodyPr/>
          <a:lstStyle/>
          <a:p>
            <a:endParaRPr lang="en-US"/>
          </a:p>
        </p:txBody>
      </p:sp>
      <p:pic>
        <p:nvPicPr>
          <p:cNvPr id="6" name="Afbeelding 5">
            <a:extLst>
              <a:ext uri="{FF2B5EF4-FFF2-40B4-BE49-F238E27FC236}">
                <a16:creationId xmlns:a16="http://schemas.microsoft.com/office/drawing/2014/main" id="{4F0CB84E-421B-4ED0-9C32-43E581746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622" y="367484"/>
            <a:ext cx="4446194" cy="447051"/>
          </a:xfrm>
          <a:prstGeom prst="rect">
            <a:avLst/>
          </a:prstGeom>
        </p:spPr>
      </p:pic>
      <p:sp>
        <p:nvSpPr>
          <p:cNvPr id="7" name="Tijdelijke aanduiding voor tekst 4">
            <a:extLst>
              <a:ext uri="{FF2B5EF4-FFF2-40B4-BE49-F238E27FC236}">
                <a16:creationId xmlns:a16="http://schemas.microsoft.com/office/drawing/2014/main" id="{41F4123E-26CD-4287-AB66-694F1368E908}"/>
              </a:ext>
            </a:extLst>
          </p:cNvPr>
          <p:cNvSpPr txBox="1">
            <a:spLocks/>
          </p:cNvSpPr>
          <p:nvPr/>
        </p:nvSpPr>
        <p:spPr>
          <a:xfrm>
            <a:off x="687545" y="4354542"/>
            <a:ext cx="5112709" cy="937561"/>
          </a:xfrm>
          <a:prstGeom prst="rect">
            <a:avLst/>
          </a:prstGeom>
        </p:spPr>
        <p:txBody>
          <a:bodyPr vert="horz" lIns="91440" tIns="0" rIns="91440" bIns="45720" rtlCol="0">
            <a:noAutofit/>
          </a:bodyPr>
          <a:lstStyle>
            <a:lvl1pPr marL="0" indent="0" algn="l" defTabSz="685800" rtl="0" eaLnBrk="1" latinLnBrk="0" hangingPunct="1">
              <a:lnSpc>
                <a:spcPct val="100000"/>
              </a:lnSpc>
              <a:spcBef>
                <a:spcPts val="0"/>
              </a:spcBef>
              <a:buClr>
                <a:srgbClr val="FF6C00"/>
              </a:buClr>
              <a:buFont typeface="Arial" panose="020B0604020202020204" pitchFamily="34" charset="0"/>
              <a:buNone/>
              <a:tabLst>
                <a:tab pos="266700" algn="l"/>
              </a:tabLst>
              <a:defRPr lang="nl-NL" sz="1300" kern="1200">
                <a:solidFill>
                  <a:schemeClr val="tx1"/>
                </a:solidFill>
                <a:latin typeface="+mn-lt"/>
                <a:ea typeface="+mn-ea"/>
                <a:cs typeface="+mn-cs"/>
              </a:defRPr>
            </a:lvl1pPr>
            <a:lvl2pPr marL="0" indent="0" algn="l" defTabSz="685800" rtl="0" eaLnBrk="1" latinLnBrk="0" hangingPunct="1">
              <a:lnSpc>
                <a:spcPct val="100000"/>
              </a:lnSpc>
              <a:spcBef>
                <a:spcPts val="375"/>
              </a:spcBef>
              <a:buClr>
                <a:srgbClr val="FF6C00"/>
              </a:buClr>
              <a:buFont typeface="Arial" panose="020B0604020202020204" pitchFamily="34" charset="0"/>
              <a:buNone/>
              <a:defRPr lang="nl-NL" sz="1000" kern="1200">
                <a:solidFill>
                  <a:schemeClr val="tx1"/>
                </a:solidFill>
                <a:latin typeface="+mn-lt"/>
                <a:ea typeface="+mn-ea"/>
                <a:cs typeface="+mn-cs"/>
              </a:defRPr>
            </a:lvl2pPr>
            <a:lvl3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3pPr>
            <a:lvl4pPr marL="0" indent="0" algn="l" defTabSz="685800" rtl="0" eaLnBrk="1" latinLnBrk="0" hangingPunct="1">
              <a:lnSpc>
                <a:spcPct val="100000"/>
              </a:lnSpc>
              <a:spcBef>
                <a:spcPts val="375"/>
              </a:spcBef>
              <a:buClr>
                <a:srgbClr val="FF6C00"/>
              </a:buClr>
              <a:buFont typeface="Courier New" panose="02070309020205020404" pitchFamily="49" charset="0"/>
              <a:buNone/>
              <a:defRPr lang="nl-NL" sz="1000" kern="1200">
                <a:solidFill>
                  <a:schemeClr val="tx1"/>
                </a:solidFill>
                <a:latin typeface="+mn-lt"/>
                <a:ea typeface="+mn-ea"/>
                <a:cs typeface="+mn-cs"/>
              </a:defRPr>
            </a:lvl4pPr>
            <a:lvl5pPr marL="0" indent="0" algn="l" defTabSz="685800" rtl="0" eaLnBrk="1" latinLnBrk="0" hangingPunct="1">
              <a:lnSpc>
                <a:spcPct val="100000"/>
              </a:lnSpc>
              <a:spcBef>
                <a:spcPts val="375"/>
              </a:spcBef>
              <a:buClr>
                <a:srgbClr val="FF6C00"/>
              </a:buClr>
              <a:buFont typeface="Courier New" panose="02070309020205020404" pitchFamily="49" charset="0"/>
              <a:buNone/>
              <a:defRPr lang="de-DE" sz="100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dirty="0">
                <a:ea typeface="+mn-lt"/>
                <a:cs typeface="+mn-lt"/>
              </a:rPr>
              <a:t>Marnix Wieffer, Senior marketing manager drug safety</a:t>
            </a:r>
          </a:p>
          <a:p>
            <a:r>
              <a:rPr lang="en-US" sz="1400" dirty="0"/>
              <a:t>m.wieffer@elsevier.com </a:t>
            </a:r>
          </a:p>
          <a:p>
            <a:r>
              <a:rPr lang="en-US" sz="1400" dirty="0">
                <a:hlinkClick r:id="rId4"/>
              </a:rPr>
              <a:t>https://www.linkedin.com/in/marnix-wieffer/</a:t>
            </a:r>
            <a:endParaRPr lang="en-US" sz="1400" dirty="0"/>
          </a:p>
        </p:txBody>
      </p:sp>
      <p:pic>
        <p:nvPicPr>
          <p:cNvPr id="8" name="Picture 4" descr="http://nonsolus/whoswhophotos/SCIENCE-WIEFFERM.jpg">
            <a:extLst>
              <a:ext uri="{FF2B5EF4-FFF2-40B4-BE49-F238E27FC236}">
                <a16:creationId xmlns:a16="http://schemas.microsoft.com/office/drawing/2014/main" id="{32A69606-ED0B-4877-BA1C-39F1A0814A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05939"/>
            <a:ext cx="687545" cy="937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0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Learning objective </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marL="342900" lvl="0" indent="-342900">
              <a:buFont typeface="+mj-lt"/>
              <a:buAutoNum type="arabicPeriod"/>
            </a:pPr>
            <a:r>
              <a:rPr lang="en-GB" dirty="0"/>
              <a:t>MET parameters available in PharmaPendium  </a:t>
            </a:r>
          </a:p>
          <a:p>
            <a:pPr marL="342900" lvl="0" indent="-342900">
              <a:buFont typeface="+mj-lt"/>
              <a:buAutoNum type="arabicPeriod"/>
            </a:pPr>
            <a:r>
              <a:rPr lang="en-GB" dirty="0"/>
              <a:t>How to browse for MET data based on an indication </a:t>
            </a:r>
          </a:p>
          <a:p>
            <a:pPr marL="342900" lvl="0" indent="-342900">
              <a:buFont typeface="+mj-lt"/>
              <a:buAutoNum type="arabicPeriod"/>
            </a:pPr>
            <a:r>
              <a:rPr lang="en-GB" dirty="0"/>
              <a:t>Explore MET data results view </a:t>
            </a:r>
          </a:p>
          <a:p>
            <a:pPr marL="342900" lvl="0" indent="-342900">
              <a:buFont typeface="+mj-lt"/>
              <a:buAutoNum type="arabicPeriod"/>
            </a:pPr>
            <a:r>
              <a:rPr lang="en-GB" dirty="0"/>
              <a:t>Filtering and sorting MET data </a:t>
            </a:r>
          </a:p>
          <a:p>
            <a:pPr marL="342900" lvl="0" indent="-342900">
              <a:buFont typeface="+mj-lt"/>
              <a:buAutoNum type="arabicPeriod"/>
            </a:pPr>
            <a:r>
              <a:rPr lang="en-GB" dirty="0"/>
              <a:t>Zooming into source documents </a:t>
            </a:r>
          </a:p>
          <a:p>
            <a:pPr lvl="0"/>
            <a:endParaRPr lang="en-US" dirty="0"/>
          </a:p>
          <a:p>
            <a:pPr algn="ctr"/>
            <a:r>
              <a:rPr lang="en-GB" dirty="0">
                <a:solidFill>
                  <a:srgbClr val="FF6C00"/>
                </a:solidFill>
              </a:rPr>
              <a:t>At the end of this video you should have a good understanding of how to retrieve MET data using the browse feature </a:t>
            </a:r>
            <a:endParaRPr lang="en-US" dirty="0"/>
          </a:p>
        </p:txBody>
      </p:sp>
    </p:spTree>
    <p:extLst>
      <p:ext uri="{BB962C8B-B14F-4D97-AF65-F5344CB8AC3E}">
        <p14:creationId xmlns:p14="http://schemas.microsoft.com/office/powerpoint/2010/main" val="114878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Metabolizing enzymes source information</a:t>
            </a:r>
          </a:p>
        </p:txBody>
      </p:sp>
      <p:pic>
        <p:nvPicPr>
          <p:cNvPr id="10" name="Content Placeholder 3">
            <a:extLst>
              <a:ext uri="{FF2B5EF4-FFF2-40B4-BE49-F238E27FC236}">
                <a16:creationId xmlns:a16="http://schemas.microsoft.com/office/drawing/2014/main" id="{981159DD-ABAE-4A96-9C4F-99B2C7B8023E}"/>
              </a:ext>
            </a:extLst>
          </p:cNvPr>
          <p:cNvPicPr>
            <a:picLocks noChangeAspect="1"/>
          </p:cNvPicPr>
          <p:nvPr/>
        </p:nvPicPr>
        <p:blipFill rotWithShape="1">
          <a:blip r:embed="rId3"/>
          <a:srcRect b="11423"/>
          <a:stretch/>
        </p:blipFill>
        <p:spPr>
          <a:xfrm>
            <a:off x="3809999" y="1389041"/>
            <a:ext cx="4657532" cy="2292621"/>
          </a:xfrm>
          <a:prstGeom prst="rect">
            <a:avLst/>
          </a:prstGeom>
        </p:spPr>
      </p:pic>
      <p:sp>
        <p:nvSpPr>
          <p:cNvPr id="11" name="TextBox 6">
            <a:extLst>
              <a:ext uri="{FF2B5EF4-FFF2-40B4-BE49-F238E27FC236}">
                <a16:creationId xmlns:a16="http://schemas.microsoft.com/office/drawing/2014/main" id="{B1E6BC62-653C-4FA9-BF33-CFBD360741F2}"/>
              </a:ext>
            </a:extLst>
          </p:cNvPr>
          <p:cNvSpPr txBox="1"/>
          <p:nvPr/>
        </p:nvSpPr>
        <p:spPr>
          <a:xfrm>
            <a:off x="3809999" y="3681662"/>
            <a:ext cx="2526654" cy="219291"/>
          </a:xfrm>
          <a:prstGeom prst="rect">
            <a:avLst/>
          </a:prstGeom>
          <a:noFill/>
        </p:spPr>
        <p:txBody>
          <a:bodyPr wrap="none" rtlCol="0">
            <a:spAutoFit/>
          </a:bodyPr>
          <a:lstStyle/>
          <a:p>
            <a:r>
              <a:rPr lang="en-CA" sz="825" dirty="0"/>
              <a:t>All with drugs as: </a:t>
            </a:r>
            <a:r>
              <a:rPr lang="en-CA" sz="825" b="1" dirty="0"/>
              <a:t>Substrate, inducer or inhibitor</a:t>
            </a:r>
          </a:p>
        </p:txBody>
      </p:sp>
      <p:pic>
        <p:nvPicPr>
          <p:cNvPr id="12" name="Afbeelding 11">
            <a:extLst>
              <a:ext uri="{FF2B5EF4-FFF2-40B4-BE49-F238E27FC236}">
                <a16:creationId xmlns:a16="http://schemas.microsoft.com/office/drawing/2014/main" id="{A109E58A-847D-466F-9C65-7590B8988401}"/>
              </a:ext>
            </a:extLst>
          </p:cNvPr>
          <p:cNvPicPr>
            <a:picLocks noChangeAspect="1"/>
          </p:cNvPicPr>
          <p:nvPr/>
        </p:nvPicPr>
        <p:blipFill rotWithShape="1">
          <a:blip r:embed="rId4"/>
          <a:srcRect r="62238"/>
          <a:stretch/>
        </p:blipFill>
        <p:spPr>
          <a:xfrm>
            <a:off x="962527" y="1389042"/>
            <a:ext cx="2165684" cy="2365415"/>
          </a:xfrm>
          <a:prstGeom prst="rect">
            <a:avLst/>
          </a:prstGeom>
        </p:spPr>
      </p:pic>
      <p:sp>
        <p:nvSpPr>
          <p:cNvPr id="13" name="Rechthoek 12">
            <a:extLst>
              <a:ext uri="{FF2B5EF4-FFF2-40B4-BE49-F238E27FC236}">
                <a16:creationId xmlns:a16="http://schemas.microsoft.com/office/drawing/2014/main" id="{9F68A79E-1702-4806-899A-C6457FD90680}"/>
              </a:ext>
            </a:extLst>
          </p:cNvPr>
          <p:cNvSpPr/>
          <p:nvPr/>
        </p:nvSpPr>
        <p:spPr>
          <a:xfrm>
            <a:off x="970549" y="990897"/>
            <a:ext cx="1544012" cy="369332"/>
          </a:xfrm>
          <a:prstGeom prst="rect">
            <a:avLst/>
          </a:prstGeom>
        </p:spPr>
        <p:txBody>
          <a:bodyPr wrap="none">
            <a:spAutoFit/>
          </a:bodyPr>
          <a:lstStyle/>
          <a:p>
            <a:r>
              <a:rPr lang="en-GB" dirty="0">
                <a:solidFill>
                  <a:srgbClr val="FF6C00"/>
                </a:solidFill>
              </a:rPr>
              <a:t>Data sources</a:t>
            </a:r>
            <a:endParaRPr lang="en-US" dirty="0"/>
          </a:p>
        </p:txBody>
      </p:sp>
      <p:sp>
        <p:nvSpPr>
          <p:cNvPr id="14" name="Rechthoek 13">
            <a:extLst>
              <a:ext uri="{FF2B5EF4-FFF2-40B4-BE49-F238E27FC236}">
                <a16:creationId xmlns:a16="http://schemas.microsoft.com/office/drawing/2014/main" id="{055B35C7-C03E-43CB-86CD-07459011B83D}"/>
              </a:ext>
            </a:extLst>
          </p:cNvPr>
          <p:cNvSpPr/>
          <p:nvPr/>
        </p:nvSpPr>
        <p:spPr>
          <a:xfrm>
            <a:off x="4026570" y="990897"/>
            <a:ext cx="1351652" cy="369332"/>
          </a:xfrm>
          <a:prstGeom prst="rect">
            <a:avLst/>
          </a:prstGeom>
        </p:spPr>
        <p:txBody>
          <a:bodyPr wrap="none">
            <a:spAutoFit/>
          </a:bodyPr>
          <a:lstStyle/>
          <a:p>
            <a:r>
              <a:rPr lang="en-GB" dirty="0">
                <a:solidFill>
                  <a:srgbClr val="FF6C00"/>
                </a:solidFill>
              </a:rPr>
              <a:t>Data types </a:t>
            </a:r>
            <a:endParaRPr lang="en-US" dirty="0"/>
          </a:p>
        </p:txBody>
      </p:sp>
    </p:spTree>
    <p:extLst>
      <p:ext uri="{BB962C8B-B14F-4D97-AF65-F5344CB8AC3E}">
        <p14:creationId xmlns:p14="http://schemas.microsoft.com/office/powerpoint/2010/main" val="418545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dirty="0"/>
              <a:t>PharmaPendium - Informing critical drug development decisions</a:t>
            </a:r>
            <a:endParaRPr lang="de-DE" dirty="0"/>
          </a:p>
        </p:txBody>
      </p:sp>
      <p:sp>
        <p:nvSpPr>
          <p:cNvPr id="4" name="Title 3"/>
          <p:cNvSpPr>
            <a:spLocks noGrp="1"/>
          </p:cNvSpPr>
          <p:nvPr>
            <p:ph type="title"/>
          </p:nvPr>
        </p:nvSpPr>
        <p:spPr/>
        <p:txBody>
          <a:bodyPr/>
          <a:lstStyle/>
          <a:p>
            <a:r>
              <a:rPr lang="en-US" dirty="0"/>
              <a:t>Example question</a:t>
            </a:r>
          </a:p>
        </p:txBody>
      </p:sp>
      <p:sp>
        <p:nvSpPr>
          <p:cNvPr id="7" name="Tijdelijke aanduiding voor tekst 6">
            <a:extLst>
              <a:ext uri="{FF2B5EF4-FFF2-40B4-BE49-F238E27FC236}">
                <a16:creationId xmlns:a16="http://schemas.microsoft.com/office/drawing/2014/main" id="{834CC240-3ADE-4807-8CED-2A4D3899FB0A}"/>
              </a:ext>
            </a:extLst>
          </p:cNvPr>
          <p:cNvSpPr>
            <a:spLocks noGrp="1"/>
          </p:cNvSpPr>
          <p:nvPr>
            <p:ph type="body" sz="quarter" idx="13"/>
          </p:nvPr>
        </p:nvSpPr>
        <p:spPr>
          <a:xfrm>
            <a:off x="469079" y="1237591"/>
            <a:ext cx="7991475" cy="3264797"/>
          </a:xfrm>
        </p:spPr>
        <p:txBody>
          <a:bodyPr>
            <a:normAutofit/>
          </a:bodyPr>
          <a:lstStyle/>
          <a:p>
            <a:pPr algn="ctr"/>
            <a:r>
              <a:rPr lang="en-US" sz="2400" i="1" dirty="0">
                <a:solidFill>
                  <a:srgbClr val="FF6C00"/>
                </a:solidFill>
              </a:rPr>
              <a:t>I am developing a new drug that I expect to be often co-administered with drugs for the treatment of “Atrial Flutter”</a:t>
            </a:r>
            <a:endParaRPr lang="en-US" i="1" dirty="0"/>
          </a:p>
          <a:p>
            <a:pPr algn="ctr"/>
            <a:endParaRPr lang="en-US" sz="2400" i="1" dirty="0">
              <a:solidFill>
                <a:srgbClr val="FF6C00"/>
              </a:solidFill>
            </a:endParaRPr>
          </a:p>
          <a:p>
            <a:pPr algn="ctr"/>
            <a:r>
              <a:rPr lang="en-US" sz="2400" i="1" dirty="0">
                <a:solidFill>
                  <a:srgbClr val="FF6C00"/>
                </a:solidFill>
              </a:rPr>
              <a:t>What metabolizing enzymes are inhibited by drugs acting on Atrial Flutter?</a:t>
            </a:r>
          </a:p>
          <a:p>
            <a:pPr algn="ctr"/>
            <a:endParaRPr lang="en-US" sz="2400" i="1" dirty="0">
              <a:solidFill>
                <a:srgbClr val="FF6C00"/>
              </a:solidFill>
            </a:endParaRPr>
          </a:p>
        </p:txBody>
      </p:sp>
      <p:sp>
        <p:nvSpPr>
          <p:cNvPr id="6" name="Rechthoek 5">
            <a:extLst>
              <a:ext uri="{FF2B5EF4-FFF2-40B4-BE49-F238E27FC236}">
                <a16:creationId xmlns:a16="http://schemas.microsoft.com/office/drawing/2014/main" id="{F745727F-EEE3-437E-A9D8-ECA8F794B39D}"/>
              </a:ext>
            </a:extLst>
          </p:cNvPr>
          <p:cNvSpPr/>
          <p:nvPr/>
        </p:nvSpPr>
        <p:spPr>
          <a:xfrm>
            <a:off x="1495525" y="3738355"/>
            <a:ext cx="6489032" cy="646331"/>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Impact: Optimize experimental design, reduce development risk and improve patient safety</a:t>
            </a:r>
            <a:endParaRPr lang="en-US" dirty="0"/>
          </a:p>
        </p:txBody>
      </p:sp>
    </p:spTree>
    <p:extLst>
      <p:ext uri="{BB962C8B-B14F-4D97-AF65-F5344CB8AC3E}">
        <p14:creationId xmlns:p14="http://schemas.microsoft.com/office/powerpoint/2010/main" val="390414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Recommended to login </a:t>
            </a:r>
          </a:p>
        </p:txBody>
      </p:sp>
      <p:grpSp>
        <p:nvGrpSpPr>
          <p:cNvPr id="12" name="Groep 11">
            <a:extLst>
              <a:ext uri="{FF2B5EF4-FFF2-40B4-BE49-F238E27FC236}">
                <a16:creationId xmlns:a16="http://schemas.microsoft.com/office/drawing/2014/main" id="{20B2E366-E385-4AC3-ACD6-7FE99D34654D}"/>
              </a:ext>
            </a:extLst>
          </p:cNvPr>
          <p:cNvGrpSpPr/>
          <p:nvPr/>
        </p:nvGrpSpPr>
        <p:grpSpPr>
          <a:xfrm>
            <a:off x="576263" y="1820290"/>
            <a:ext cx="3263296" cy="1295603"/>
            <a:chOff x="887883" y="1388651"/>
            <a:chExt cx="4432528" cy="1759815"/>
          </a:xfrm>
        </p:grpSpPr>
        <p:pic>
          <p:nvPicPr>
            <p:cNvPr id="10" name="Afbeelding 9">
              <a:extLst>
                <a:ext uri="{FF2B5EF4-FFF2-40B4-BE49-F238E27FC236}">
                  <a16:creationId xmlns:a16="http://schemas.microsoft.com/office/drawing/2014/main" id="{EEDE570F-3E74-42AE-943A-AC4D9DD247BC}"/>
                </a:ext>
              </a:extLst>
            </p:cNvPr>
            <p:cNvPicPr>
              <a:picLocks noChangeAspect="1"/>
            </p:cNvPicPr>
            <p:nvPr/>
          </p:nvPicPr>
          <p:blipFill>
            <a:blip r:embed="rId3"/>
            <a:stretch>
              <a:fillRect/>
            </a:stretch>
          </p:blipFill>
          <p:spPr>
            <a:xfrm>
              <a:off x="887883" y="1770445"/>
              <a:ext cx="4432528" cy="1378021"/>
            </a:xfrm>
            <a:prstGeom prst="rect">
              <a:avLst/>
            </a:prstGeom>
          </p:spPr>
        </p:pic>
        <p:sp>
          <p:nvSpPr>
            <p:cNvPr id="11" name="Pijl: rechts 10">
              <a:extLst>
                <a:ext uri="{FF2B5EF4-FFF2-40B4-BE49-F238E27FC236}">
                  <a16:creationId xmlns:a16="http://schemas.microsoft.com/office/drawing/2014/main" id="{6038FE7E-C297-4317-885E-6DC4DA3C74DE}"/>
                </a:ext>
              </a:extLst>
            </p:cNvPr>
            <p:cNvSpPr/>
            <p:nvPr/>
          </p:nvSpPr>
          <p:spPr>
            <a:xfrm rot="5400000">
              <a:off x="3690174" y="1467630"/>
              <a:ext cx="462757" cy="304800"/>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hthoek 12">
            <a:extLst>
              <a:ext uri="{FF2B5EF4-FFF2-40B4-BE49-F238E27FC236}">
                <a16:creationId xmlns:a16="http://schemas.microsoft.com/office/drawing/2014/main" id="{F53AAAE5-C164-40D9-BC38-8C6BCCBD3819}"/>
              </a:ext>
            </a:extLst>
          </p:cNvPr>
          <p:cNvSpPr/>
          <p:nvPr/>
        </p:nvSpPr>
        <p:spPr>
          <a:xfrm>
            <a:off x="4458964" y="1225698"/>
            <a:ext cx="4572000" cy="2308324"/>
          </a:xfrm>
          <a:prstGeom prst="rect">
            <a:avLst/>
          </a:prstGeom>
        </p:spPr>
        <p:txBody>
          <a:bodyPr>
            <a:spAutoFit/>
          </a:bodyPr>
          <a:lstStyle/>
          <a:p>
            <a:r>
              <a:rPr lang="en-US" dirty="0">
                <a:solidFill>
                  <a:srgbClr val="505050"/>
                </a:solidFill>
                <a:latin typeface="NexusSans"/>
              </a:rPr>
              <a:t>By login in to PharmaPendium you will have access to features that will help you to get the best out of PharmaPendium. </a:t>
            </a:r>
          </a:p>
          <a:p>
            <a:br>
              <a:rPr lang="en-US" dirty="0"/>
            </a:br>
            <a:r>
              <a:rPr lang="en-US" dirty="0">
                <a:solidFill>
                  <a:srgbClr val="505050"/>
                </a:solidFill>
                <a:latin typeface="NexusSans"/>
              </a:rPr>
              <a:t>These include:</a:t>
            </a:r>
            <a:br>
              <a:rPr lang="en-US" dirty="0">
                <a:solidFill>
                  <a:srgbClr val="505050"/>
                </a:solidFill>
                <a:latin typeface="NexusSans"/>
              </a:rPr>
            </a:br>
            <a:r>
              <a:rPr lang="en-US" dirty="0">
                <a:solidFill>
                  <a:srgbClr val="505050"/>
                </a:solidFill>
                <a:latin typeface="NexusSans"/>
              </a:rPr>
              <a:t>1.    </a:t>
            </a:r>
            <a:r>
              <a:rPr lang="en-US" u="sng" dirty="0">
                <a:solidFill>
                  <a:srgbClr val="007398"/>
                </a:solidFill>
                <a:latin typeface="NexusSans"/>
                <a:hlinkClick r:id="rId4"/>
              </a:rPr>
              <a:t>Saving searches</a:t>
            </a:r>
            <a:br>
              <a:rPr lang="en-US" dirty="0">
                <a:solidFill>
                  <a:srgbClr val="505050"/>
                </a:solidFill>
                <a:latin typeface="NexusSans"/>
              </a:rPr>
            </a:br>
            <a:r>
              <a:rPr lang="en-US" dirty="0">
                <a:solidFill>
                  <a:srgbClr val="505050"/>
                </a:solidFill>
                <a:latin typeface="NexusSans"/>
              </a:rPr>
              <a:t>2.    </a:t>
            </a:r>
            <a:r>
              <a:rPr lang="en-US" u="sng" dirty="0">
                <a:solidFill>
                  <a:srgbClr val="007398"/>
                </a:solidFill>
                <a:latin typeface="NexusSans"/>
                <a:hlinkClick r:id="rId5"/>
              </a:rPr>
              <a:t>Sharing searches</a:t>
            </a:r>
            <a:br>
              <a:rPr lang="en-US" dirty="0">
                <a:solidFill>
                  <a:srgbClr val="505050"/>
                </a:solidFill>
                <a:latin typeface="NexusSans"/>
              </a:rPr>
            </a:br>
            <a:r>
              <a:rPr lang="en-US" dirty="0">
                <a:solidFill>
                  <a:srgbClr val="505050"/>
                </a:solidFill>
                <a:latin typeface="NexusSans"/>
              </a:rPr>
              <a:t>3.    </a:t>
            </a:r>
            <a:r>
              <a:rPr lang="en-US" u="sng" dirty="0">
                <a:solidFill>
                  <a:srgbClr val="007398"/>
                </a:solidFill>
                <a:latin typeface="NexusSans"/>
                <a:hlinkClick r:id="rId6"/>
              </a:rPr>
              <a:t>Setting up email alerts </a:t>
            </a:r>
            <a:endParaRPr lang="en-US" b="0" i="0" dirty="0">
              <a:solidFill>
                <a:srgbClr val="505050"/>
              </a:solidFill>
              <a:effectLst/>
              <a:latin typeface="NexusSans"/>
            </a:endParaRPr>
          </a:p>
        </p:txBody>
      </p:sp>
    </p:spTree>
    <p:extLst>
      <p:ext uri="{BB962C8B-B14F-4D97-AF65-F5344CB8AC3E}">
        <p14:creationId xmlns:p14="http://schemas.microsoft.com/office/powerpoint/2010/main" val="150842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Browse for drug acting on indication of interest </a:t>
            </a:r>
          </a:p>
        </p:txBody>
      </p:sp>
      <p:pic>
        <p:nvPicPr>
          <p:cNvPr id="6" name="Afbeelding 5">
            <a:extLst>
              <a:ext uri="{FF2B5EF4-FFF2-40B4-BE49-F238E27FC236}">
                <a16:creationId xmlns:a16="http://schemas.microsoft.com/office/drawing/2014/main" id="{35DD489C-BF49-4640-8BD9-0B112F744606}"/>
              </a:ext>
            </a:extLst>
          </p:cNvPr>
          <p:cNvPicPr>
            <a:picLocks noChangeAspect="1"/>
          </p:cNvPicPr>
          <p:nvPr/>
        </p:nvPicPr>
        <p:blipFill>
          <a:blip r:embed="rId3"/>
          <a:stretch>
            <a:fillRect/>
          </a:stretch>
        </p:blipFill>
        <p:spPr>
          <a:xfrm>
            <a:off x="347092" y="1018674"/>
            <a:ext cx="3516531" cy="2899067"/>
          </a:xfrm>
          <a:prstGeom prst="rect">
            <a:avLst/>
          </a:prstGeom>
        </p:spPr>
      </p:pic>
      <p:sp>
        <p:nvSpPr>
          <p:cNvPr id="14" name="Pijl: rechts 13">
            <a:extLst>
              <a:ext uri="{FF2B5EF4-FFF2-40B4-BE49-F238E27FC236}">
                <a16:creationId xmlns:a16="http://schemas.microsoft.com/office/drawing/2014/main" id="{CBC2BF77-4930-422D-B839-E985B1C8F7A8}"/>
              </a:ext>
            </a:extLst>
          </p:cNvPr>
          <p:cNvSpPr/>
          <p:nvPr/>
        </p:nvSpPr>
        <p:spPr>
          <a:xfrm rot="10800000">
            <a:off x="1175715" y="2611275"/>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901DA56D-5371-4027-9E01-41C02829ADCC}"/>
              </a:ext>
            </a:extLst>
          </p:cNvPr>
          <p:cNvPicPr>
            <a:picLocks noChangeAspect="1"/>
          </p:cNvPicPr>
          <p:nvPr/>
        </p:nvPicPr>
        <p:blipFill>
          <a:blip r:embed="rId4"/>
          <a:stretch>
            <a:fillRect/>
          </a:stretch>
        </p:blipFill>
        <p:spPr>
          <a:xfrm>
            <a:off x="5138910" y="1300812"/>
            <a:ext cx="2482336" cy="2762710"/>
          </a:xfrm>
          <a:prstGeom prst="rect">
            <a:avLst/>
          </a:prstGeom>
        </p:spPr>
      </p:pic>
      <p:sp>
        <p:nvSpPr>
          <p:cNvPr id="16" name="Pijl: rechts 15">
            <a:extLst>
              <a:ext uri="{FF2B5EF4-FFF2-40B4-BE49-F238E27FC236}">
                <a16:creationId xmlns:a16="http://schemas.microsoft.com/office/drawing/2014/main" id="{6D42821E-6DFC-4E0F-B11B-25C1ACFA94E2}"/>
              </a:ext>
            </a:extLst>
          </p:cNvPr>
          <p:cNvSpPr/>
          <p:nvPr/>
        </p:nvSpPr>
        <p:spPr>
          <a:xfrm rot="10800000">
            <a:off x="5778462" y="2022651"/>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B707F54E-BDA0-4227-956B-6A5E7253FA53}"/>
              </a:ext>
            </a:extLst>
          </p:cNvPr>
          <p:cNvSpPr/>
          <p:nvPr/>
        </p:nvSpPr>
        <p:spPr>
          <a:xfrm>
            <a:off x="6138201" y="1717451"/>
            <a:ext cx="2522805" cy="584775"/>
          </a:xfrm>
          <a:prstGeom prst="rect">
            <a:avLst/>
          </a:prstGeom>
        </p:spPr>
        <p:txBody>
          <a:bodyPr wrap="square">
            <a:spAutoFit/>
          </a:bodyPr>
          <a:lstStyle/>
          <a:p>
            <a:r>
              <a:rPr lang="en-US" sz="1600" dirty="0">
                <a:solidFill>
                  <a:srgbClr val="FF6C00"/>
                </a:solidFill>
                <a:latin typeface="NexusSans"/>
              </a:rPr>
              <a:t>Browse indication taxonomy or type term of interest</a:t>
            </a:r>
            <a:endParaRPr lang="en-US" sz="1600" dirty="0">
              <a:solidFill>
                <a:srgbClr val="FF6C00"/>
              </a:solidFill>
            </a:endParaRPr>
          </a:p>
        </p:txBody>
      </p:sp>
    </p:spTree>
    <p:extLst>
      <p:ext uri="{BB962C8B-B14F-4D97-AF65-F5344CB8AC3E}">
        <p14:creationId xmlns:p14="http://schemas.microsoft.com/office/powerpoint/2010/main" val="25470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C02D8F04-AC6E-4287-B63C-0453D186AA65}"/>
              </a:ext>
            </a:extLst>
          </p:cNvPr>
          <p:cNvPicPr>
            <a:picLocks noChangeAspect="1"/>
          </p:cNvPicPr>
          <p:nvPr/>
        </p:nvPicPr>
        <p:blipFill>
          <a:blip r:embed="rId3"/>
          <a:stretch>
            <a:fillRect/>
          </a:stretch>
        </p:blipFill>
        <p:spPr>
          <a:xfrm>
            <a:off x="4474349" y="2180301"/>
            <a:ext cx="4531951" cy="975741"/>
          </a:xfrm>
          <a:prstGeom prst="rect">
            <a:avLst/>
          </a:prstGeom>
        </p:spPr>
      </p:pic>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Browse for drug acting on indication of interest </a:t>
            </a:r>
          </a:p>
        </p:txBody>
      </p:sp>
      <p:sp>
        <p:nvSpPr>
          <p:cNvPr id="16" name="Pijl: rechts 15">
            <a:extLst>
              <a:ext uri="{FF2B5EF4-FFF2-40B4-BE49-F238E27FC236}">
                <a16:creationId xmlns:a16="http://schemas.microsoft.com/office/drawing/2014/main" id="{6D42821E-6DFC-4E0F-B11B-25C1ACFA94E2}"/>
              </a:ext>
            </a:extLst>
          </p:cNvPr>
          <p:cNvSpPr/>
          <p:nvPr/>
        </p:nvSpPr>
        <p:spPr>
          <a:xfrm rot="10800000">
            <a:off x="7135990" y="2393158"/>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ep 12">
            <a:extLst>
              <a:ext uri="{FF2B5EF4-FFF2-40B4-BE49-F238E27FC236}">
                <a16:creationId xmlns:a16="http://schemas.microsoft.com/office/drawing/2014/main" id="{29F826FB-EE97-4CE0-87B3-97E34038DC21}"/>
              </a:ext>
            </a:extLst>
          </p:cNvPr>
          <p:cNvGrpSpPr/>
          <p:nvPr/>
        </p:nvGrpSpPr>
        <p:grpSpPr>
          <a:xfrm>
            <a:off x="467221" y="1055555"/>
            <a:ext cx="3768120" cy="2925895"/>
            <a:chOff x="137700" y="979355"/>
            <a:chExt cx="4091291" cy="3176833"/>
          </a:xfrm>
        </p:grpSpPr>
        <p:pic>
          <p:nvPicPr>
            <p:cNvPr id="8" name="Afbeelding 7">
              <a:extLst>
                <a:ext uri="{FF2B5EF4-FFF2-40B4-BE49-F238E27FC236}">
                  <a16:creationId xmlns:a16="http://schemas.microsoft.com/office/drawing/2014/main" id="{BC008877-AFCA-4C2B-8825-B59DBBAEF439}"/>
                </a:ext>
              </a:extLst>
            </p:cNvPr>
            <p:cNvPicPr>
              <a:picLocks noChangeAspect="1"/>
            </p:cNvPicPr>
            <p:nvPr/>
          </p:nvPicPr>
          <p:blipFill>
            <a:blip r:embed="rId4"/>
            <a:stretch>
              <a:fillRect/>
            </a:stretch>
          </p:blipFill>
          <p:spPr>
            <a:xfrm>
              <a:off x="137700" y="1369804"/>
              <a:ext cx="4091291" cy="2786384"/>
            </a:xfrm>
            <a:prstGeom prst="rect">
              <a:avLst/>
            </a:prstGeom>
          </p:spPr>
        </p:pic>
        <p:sp>
          <p:nvSpPr>
            <p:cNvPr id="14" name="Pijl: rechts 13">
              <a:extLst>
                <a:ext uri="{FF2B5EF4-FFF2-40B4-BE49-F238E27FC236}">
                  <a16:creationId xmlns:a16="http://schemas.microsoft.com/office/drawing/2014/main" id="{CBC2BF77-4930-422D-B839-E985B1C8F7A8}"/>
                </a:ext>
              </a:extLst>
            </p:cNvPr>
            <p:cNvSpPr/>
            <p:nvPr/>
          </p:nvSpPr>
          <p:spPr>
            <a:xfrm rot="10800000">
              <a:off x="1253866" y="1592943"/>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a:extLst>
                <a:ext uri="{FF2B5EF4-FFF2-40B4-BE49-F238E27FC236}">
                  <a16:creationId xmlns:a16="http://schemas.microsoft.com/office/drawing/2014/main" id="{B892F485-EC13-4347-80C5-DDEC1DF7DC74}"/>
                </a:ext>
              </a:extLst>
            </p:cNvPr>
            <p:cNvSpPr/>
            <p:nvPr/>
          </p:nvSpPr>
          <p:spPr>
            <a:xfrm>
              <a:off x="928806" y="979355"/>
              <a:ext cx="2522805" cy="584775"/>
            </a:xfrm>
            <a:prstGeom prst="rect">
              <a:avLst/>
            </a:prstGeom>
          </p:spPr>
          <p:txBody>
            <a:bodyPr wrap="square">
              <a:spAutoFit/>
            </a:bodyPr>
            <a:lstStyle/>
            <a:p>
              <a:r>
                <a:rPr lang="en-US" sz="1600" dirty="0">
                  <a:solidFill>
                    <a:srgbClr val="FF6C00"/>
                  </a:solidFill>
                  <a:latin typeface="NexusSans"/>
                </a:rPr>
                <a:t>16 approved drugs acting on Atrial Flutter  </a:t>
              </a:r>
              <a:endParaRPr lang="en-US" sz="1600" dirty="0">
                <a:solidFill>
                  <a:srgbClr val="FF6C00"/>
                </a:solidFill>
              </a:endParaRPr>
            </a:p>
          </p:txBody>
        </p:sp>
        <p:sp>
          <p:nvSpPr>
            <p:cNvPr id="10" name="Rechthoek 9">
              <a:extLst>
                <a:ext uri="{FF2B5EF4-FFF2-40B4-BE49-F238E27FC236}">
                  <a16:creationId xmlns:a16="http://schemas.microsoft.com/office/drawing/2014/main" id="{A0C1E871-3529-4210-A096-F0601716B475}"/>
                </a:ext>
              </a:extLst>
            </p:cNvPr>
            <p:cNvSpPr/>
            <p:nvPr/>
          </p:nvSpPr>
          <p:spPr>
            <a:xfrm>
              <a:off x="864214" y="2762996"/>
              <a:ext cx="617621" cy="397641"/>
            </a:xfrm>
            <a:prstGeom prst="rect">
              <a:avLst/>
            </a:prstGeom>
            <a:noFill/>
            <a:ln>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hthoek 14">
              <a:extLst>
                <a:ext uri="{FF2B5EF4-FFF2-40B4-BE49-F238E27FC236}">
                  <a16:creationId xmlns:a16="http://schemas.microsoft.com/office/drawing/2014/main" id="{7C418336-1CDC-4CC8-AD75-7DB855934D04}"/>
                </a:ext>
              </a:extLst>
            </p:cNvPr>
            <p:cNvSpPr/>
            <p:nvPr/>
          </p:nvSpPr>
          <p:spPr>
            <a:xfrm>
              <a:off x="1530097" y="2748060"/>
              <a:ext cx="2522805" cy="338554"/>
            </a:xfrm>
            <a:prstGeom prst="rect">
              <a:avLst/>
            </a:prstGeom>
          </p:spPr>
          <p:txBody>
            <a:bodyPr wrap="square">
              <a:spAutoFit/>
            </a:bodyPr>
            <a:lstStyle/>
            <a:p>
              <a:r>
                <a:rPr lang="en-US" sz="1600" dirty="0">
                  <a:solidFill>
                    <a:srgbClr val="FF6C00"/>
                  </a:solidFill>
                  <a:latin typeface="NexusSans"/>
                </a:rPr>
                <a:t>Source of association </a:t>
              </a:r>
              <a:endParaRPr lang="en-US" sz="1600" dirty="0">
                <a:solidFill>
                  <a:srgbClr val="FF6C00"/>
                </a:solidFill>
              </a:endParaRPr>
            </a:p>
          </p:txBody>
        </p:sp>
      </p:grpSp>
      <p:sp>
        <p:nvSpPr>
          <p:cNvPr id="18" name="Rechthoek 17">
            <a:extLst>
              <a:ext uri="{FF2B5EF4-FFF2-40B4-BE49-F238E27FC236}">
                <a16:creationId xmlns:a16="http://schemas.microsoft.com/office/drawing/2014/main" id="{1E9A7548-F469-4DD4-AC1D-AEEEF598032E}"/>
              </a:ext>
            </a:extLst>
          </p:cNvPr>
          <p:cNvSpPr/>
          <p:nvPr/>
        </p:nvSpPr>
        <p:spPr>
          <a:xfrm>
            <a:off x="6215276" y="1349304"/>
            <a:ext cx="2522805" cy="830997"/>
          </a:xfrm>
          <a:prstGeom prst="rect">
            <a:avLst/>
          </a:prstGeom>
        </p:spPr>
        <p:txBody>
          <a:bodyPr wrap="square">
            <a:spAutoFit/>
          </a:bodyPr>
          <a:lstStyle/>
          <a:p>
            <a:r>
              <a:rPr lang="en-US" sz="1600" dirty="0">
                <a:solidFill>
                  <a:srgbClr val="FF6C00"/>
                </a:solidFill>
                <a:latin typeface="NexusSans"/>
              </a:rPr>
              <a:t>Take a look at extracted metabolizing enzymes &amp; transporter data </a:t>
            </a:r>
            <a:endParaRPr lang="en-US" sz="1600" dirty="0">
              <a:solidFill>
                <a:srgbClr val="FF6C00"/>
              </a:solidFill>
            </a:endParaRPr>
          </a:p>
        </p:txBody>
      </p:sp>
    </p:spTree>
    <p:extLst>
      <p:ext uri="{BB962C8B-B14F-4D97-AF65-F5344CB8AC3E}">
        <p14:creationId xmlns:p14="http://schemas.microsoft.com/office/powerpoint/2010/main" val="191790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11011 extracted MET data lines  </a:t>
            </a:r>
          </a:p>
        </p:txBody>
      </p:sp>
      <p:pic>
        <p:nvPicPr>
          <p:cNvPr id="5" name="Afbeelding 4">
            <a:extLst>
              <a:ext uri="{FF2B5EF4-FFF2-40B4-BE49-F238E27FC236}">
                <a16:creationId xmlns:a16="http://schemas.microsoft.com/office/drawing/2014/main" id="{DD9F00A7-E8F0-4BA4-97D6-03C9395E27F2}"/>
              </a:ext>
            </a:extLst>
          </p:cNvPr>
          <p:cNvPicPr>
            <a:picLocks noChangeAspect="1"/>
          </p:cNvPicPr>
          <p:nvPr/>
        </p:nvPicPr>
        <p:blipFill>
          <a:blip r:embed="rId3"/>
          <a:stretch>
            <a:fillRect/>
          </a:stretch>
        </p:blipFill>
        <p:spPr>
          <a:xfrm>
            <a:off x="2645296" y="1196887"/>
            <a:ext cx="5922442" cy="2483098"/>
          </a:xfrm>
          <a:prstGeom prst="rect">
            <a:avLst/>
          </a:prstGeom>
        </p:spPr>
      </p:pic>
      <p:pic>
        <p:nvPicPr>
          <p:cNvPr id="7" name="Afbeelding 6">
            <a:extLst>
              <a:ext uri="{FF2B5EF4-FFF2-40B4-BE49-F238E27FC236}">
                <a16:creationId xmlns:a16="http://schemas.microsoft.com/office/drawing/2014/main" id="{4E95E005-78E7-4A6E-93D3-904241FC735C}"/>
              </a:ext>
            </a:extLst>
          </p:cNvPr>
          <p:cNvPicPr>
            <a:picLocks noChangeAspect="1"/>
          </p:cNvPicPr>
          <p:nvPr/>
        </p:nvPicPr>
        <p:blipFill>
          <a:blip r:embed="rId4"/>
          <a:stretch>
            <a:fillRect/>
          </a:stretch>
        </p:blipFill>
        <p:spPr>
          <a:xfrm>
            <a:off x="200281" y="2027516"/>
            <a:ext cx="2093205" cy="1088467"/>
          </a:xfrm>
          <a:prstGeom prst="rect">
            <a:avLst/>
          </a:prstGeom>
        </p:spPr>
      </p:pic>
      <p:sp>
        <p:nvSpPr>
          <p:cNvPr id="17" name="Pijl: rechts 16">
            <a:extLst>
              <a:ext uri="{FF2B5EF4-FFF2-40B4-BE49-F238E27FC236}">
                <a16:creationId xmlns:a16="http://schemas.microsoft.com/office/drawing/2014/main" id="{787E7B4D-C25F-4E18-B07C-DF70DB8804BE}"/>
              </a:ext>
            </a:extLst>
          </p:cNvPr>
          <p:cNvSpPr/>
          <p:nvPr/>
        </p:nvSpPr>
        <p:spPr>
          <a:xfrm rot="10800000">
            <a:off x="2246361" y="2438436"/>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hthoek 18">
            <a:extLst>
              <a:ext uri="{FF2B5EF4-FFF2-40B4-BE49-F238E27FC236}">
                <a16:creationId xmlns:a16="http://schemas.microsoft.com/office/drawing/2014/main" id="{68737D9E-1CEA-4F91-8EB0-C237EEAE6B33}"/>
              </a:ext>
            </a:extLst>
          </p:cNvPr>
          <p:cNvSpPr/>
          <p:nvPr/>
        </p:nvSpPr>
        <p:spPr>
          <a:xfrm>
            <a:off x="122491" y="1646734"/>
            <a:ext cx="2522805" cy="338554"/>
          </a:xfrm>
          <a:prstGeom prst="rect">
            <a:avLst/>
          </a:prstGeom>
        </p:spPr>
        <p:txBody>
          <a:bodyPr wrap="square">
            <a:spAutoFit/>
          </a:bodyPr>
          <a:lstStyle/>
          <a:p>
            <a:r>
              <a:rPr lang="en-US" sz="1600" dirty="0">
                <a:solidFill>
                  <a:srgbClr val="FF6C00"/>
                </a:solidFill>
                <a:latin typeface="NexusSans"/>
              </a:rPr>
              <a:t>Data extracted from:</a:t>
            </a:r>
            <a:endParaRPr lang="en-US" sz="1600" dirty="0">
              <a:solidFill>
                <a:srgbClr val="FF6C00"/>
              </a:solidFill>
            </a:endParaRPr>
          </a:p>
        </p:txBody>
      </p:sp>
    </p:spTree>
    <p:extLst>
      <p:ext uri="{BB962C8B-B14F-4D97-AF65-F5344CB8AC3E}">
        <p14:creationId xmlns:p14="http://schemas.microsoft.com/office/powerpoint/2010/main" val="428760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Filter on relevant data </a:t>
            </a:r>
          </a:p>
        </p:txBody>
      </p:sp>
      <p:pic>
        <p:nvPicPr>
          <p:cNvPr id="6" name="Afbeelding 5">
            <a:extLst>
              <a:ext uri="{FF2B5EF4-FFF2-40B4-BE49-F238E27FC236}">
                <a16:creationId xmlns:a16="http://schemas.microsoft.com/office/drawing/2014/main" id="{504FD443-A5DF-4559-AC27-F0B355F88DE6}"/>
              </a:ext>
            </a:extLst>
          </p:cNvPr>
          <p:cNvPicPr>
            <a:picLocks noChangeAspect="1"/>
          </p:cNvPicPr>
          <p:nvPr/>
        </p:nvPicPr>
        <p:blipFill>
          <a:blip r:embed="rId3"/>
          <a:stretch>
            <a:fillRect/>
          </a:stretch>
        </p:blipFill>
        <p:spPr>
          <a:xfrm>
            <a:off x="674471" y="1557171"/>
            <a:ext cx="2284555" cy="2249992"/>
          </a:xfrm>
          <a:prstGeom prst="rect">
            <a:avLst/>
          </a:prstGeom>
        </p:spPr>
      </p:pic>
      <p:sp>
        <p:nvSpPr>
          <p:cNvPr id="11" name="Pijl: rechts 10">
            <a:extLst>
              <a:ext uri="{FF2B5EF4-FFF2-40B4-BE49-F238E27FC236}">
                <a16:creationId xmlns:a16="http://schemas.microsoft.com/office/drawing/2014/main" id="{E333848A-A79B-4E23-8AE4-237A5B5C47CB}"/>
              </a:ext>
            </a:extLst>
          </p:cNvPr>
          <p:cNvSpPr/>
          <p:nvPr/>
        </p:nvSpPr>
        <p:spPr>
          <a:xfrm rot="13500000">
            <a:off x="2071271" y="3365518"/>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hthoek 17">
            <a:extLst>
              <a:ext uri="{FF2B5EF4-FFF2-40B4-BE49-F238E27FC236}">
                <a16:creationId xmlns:a16="http://schemas.microsoft.com/office/drawing/2014/main" id="{0CCBAAC2-ACE8-4B85-A9CD-E890F2322AE3}"/>
              </a:ext>
            </a:extLst>
          </p:cNvPr>
          <p:cNvSpPr/>
          <p:nvPr/>
        </p:nvSpPr>
        <p:spPr>
          <a:xfrm>
            <a:off x="2305784" y="1012662"/>
            <a:ext cx="5924473" cy="338554"/>
          </a:xfrm>
          <a:prstGeom prst="rect">
            <a:avLst/>
          </a:prstGeom>
        </p:spPr>
        <p:txBody>
          <a:bodyPr wrap="square">
            <a:spAutoFit/>
          </a:bodyPr>
          <a:lstStyle/>
          <a:p>
            <a:r>
              <a:rPr lang="en-US" sz="1600" dirty="0">
                <a:solidFill>
                  <a:srgbClr val="FF6C00"/>
                </a:solidFill>
                <a:latin typeface="NexusSans"/>
              </a:rPr>
              <a:t>2054 datapoints on drug acting on Atrial Flutter, as Enzyme inhibitor</a:t>
            </a:r>
            <a:endParaRPr lang="en-US" sz="1600" dirty="0">
              <a:solidFill>
                <a:srgbClr val="FF6C00"/>
              </a:solidFill>
            </a:endParaRPr>
          </a:p>
        </p:txBody>
      </p:sp>
      <p:pic>
        <p:nvPicPr>
          <p:cNvPr id="15" name="Afbeelding 14">
            <a:extLst>
              <a:ext uri="{FF2B5EF4-FFF2-40B4-BE49-F238E27FC236}">
                <a16:creationId xmlns:a16="http://schemas.microsoft.com/office/drawing/2014/main" id="{0B176B36-29F0-4C40-AC82-07C3114E5F5D}"/>
              </a:ext>
            </a:extLst>
          </p:cNvPr>
          <p:cNvPicPr>
            <a:picLocks noChangeAspect="1"/>
          </p:cNvPicPr>
          <p:nvPr/>
        </p:nvPicPr>
        <p:blipFill>
          <a:blip r:embed="rId4"/>
          <a:stretch>
            <a:fillRect/>
          </a:stretch>
        </p:blipFill>
        <p:spPr>
          <a:xfrm>
            <a:off x="3187441" y="1618622"/>
            <a:ext cx="5186538" cy="2186811"/>
          </a:xfrm>
          <a:prstGeom prst="rect">
            <a:avLst/>
          </a:prstGeom>
        </p:spPr>
      </p:pic>
      <p:sp>
        <p:nvSpPr>
          <p:cNvPr id="16" name="Pijl: rechts 15">
            <a:extLst>
              <a:ext uri="{FF2B5EF4-FFF2-40B4-BE49-F238E27FC236}">
                <a16:creationId xmlns:a16="http://schemas.microsoft.com/office/drawing/2014/main" id="{EB5BC334-6845-4DDF-A03A-ED2DA5489FED}"/>
              </a:ext>
            </a:extLst>
          </p:cNvPr>
          <p:cNvSpPr/>
          <p:nvPr/>
        </p:nvSpPr>
        <p:spPr>
          <a:xfrm rot="5400000">
            <a:off x="3463605" y="1416431"/>
            <a:ext cx="427351" cy="281479"/>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hthoek 19">
            <a:extLst>
              <a:ext uri="{FF2B5EF4-FFF2-40B4-BE49-F238E27FC236}">
                <a16:creationId xmlns:a16="http://schemas.microsoft.com/office/drawing/2014/main" id="{0098A268-517D-49C6-A889-C9E5D9082CBF}"/>
              </a:ext>
            </a:extLst>
          </p:cNvPr>
          <p:cNvSpPr/>
          <p:nvPr/>
        </p:nvSpPr>
        <p:spPr>
          <a:xfrm>
            <a:off x="1533465" y="3639632"/>
            <a:ext cx="2284555" cy="830997"/>
          </a:xfrm>
          <a:prstGeom prst="rect">
            <a:avLst/>
          </a:prstGeom>
        </p:spPr>
        <p:txBody>
          <a:bodyPr wrap="square">
            <a:spAutoFit/>
          </a:bodyPr>
          <a:lstStyle/>
          <a:p>
            <a:r>
              <a:rPr lang="en-US" sz="1600" dirty="0">
                <a:solidFill>
                  <a:srgbClr val="FF6C00"/>
                </a:solidFill>
                <a:latin typeface="NexusSans"/>
              </a:rPr>
              <a:t>Filter on “Drug as enzyme inhibitor” and press apply</a:t>
            </a:r>
            <a:endParaRPr lang="en-US" sz="1600" dirty="0">
              <a:solidFill>
                <a:srgbClr val="FF6C00"/>
              </a:solidFill>
            </a:endParaRPr>
          </a:p>
        </p:txBody>
      </p:sp>
    </p:spTree>
    <p:extLst>
      <p:ext uri="{BB962C8B-B14F-4D97-AF65-F5344CB8AC3E}">
        <p14:creationId xmlns:p14="http://schemas.microsoft.com/office/powerpoint/2010/main" val="424394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Most (933) data points on CYP2D6</a:t>
            </a:r>
          </a:p>
        </p:txBody>
      </p:sp>
      <p:pic>
        <p:nvPicPr>
          <p:cNvPr id="10" name="Afbeelding 9">
            <a:extLst>
              <a:ext uri="{FF2B5EF4-FFF2-40B4-BE49-F238E27FC236}">
                <a16:creationId xmlns:a16="http://schemas.microsoft.com/office/drawing/2014/main" id="{89D608DD-DE5E-4CD5-8BD8-32233749A03A}"/>
              </a:ext>
            </a:extLst>
          </p:cNvPr>
          <p:cNvPicPr>
            <a:picLocks noChangeAspect="1"/>
          </p:cNvPicPr>
          <p:nvPr/>
        </p:nvPicPr>
        <p:blipFill>
          <a:blip r:embed="rId3"/>
          <a:stretch>
            <a:fillRect/>
          </a:stretch>
        </p:blipFill>
        <p:spPr>
          <a:xfrm>
            <a:off x="829115" y="1002104"/>
            <a:ext cx="1827522" cy="3360127"/>
          </a:xfrm>
          <a:prstGeom prst="rect">
            <a:avLst/>
          </a:prstGeom>
        </p:spPr>
      </p:pic>
      <p:sp>
        <p:nvSpPr>
          <p:cNvPr id="12" name="Pijl: rechts 11">
            <a:extLst>
              <a:ext uri="{FF2B5EF4-FFF2-40B4-BE49-F238E27FC236}">
                <a16:creationId xmlns:a16="http://schemas.microsoft.com/office/drawing/2014/main" id="{57FECE6C-D47A-4D4F-B60F-D5F0D577EE43}"/>
              </a:ext>
            </a:extLst>
          </p:cNvPr>
          <p:cNvSpPr/>
          <p:nvPr/>
        </p:nvSpPr>
        <p:spPr>
          <a:xfrm rot="10800000">
            <a:off x="2087313" y="3498620"/>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hthoek 12">
            <a:extLst>
              <a:ext uri="{FF2B5EF4-FFF2-40B4-BE49-F238E27FC236}">
                <a16:creationId xmlns:a16="http://schemas.microsoft.com/office/drawing/2014/main" id="{0E84C157-1F81-46F9-8E71-B71A664C9AED}"/>
              </a:ext>
            </a:extLst>
          </p:cNvPr>
          <p:cNvSpPr/>
          <p:nvPr/>
        </p:nvSpPr>
        <p:spPr>
          <a:xfrm>
            <a:off x="2428002" y="3318431"/>
            <a:ext cx="2284555" cy="584775"/>
          </a:xfrm>
          <a:prstGeom prst="rect">
            <a:avLst/>
          </a:prstGeom>
        </p:spPr>
        <p:txBody>
          <a:bodyPr wrap="square">
            <a:spAutoFit/>
          </a:bodyPr>
          <a:lstStyle/>
          <a:p>
            <a:r>
              <a:rPr lang="en-US" sz="1600" dirty="0">
                <a:solidFill>
                  <a:srgbClr val="FF6C00"/>
                </a:solidFill>
                <a:latin typeface="NexusSans"/>
              </a:rPr>
              <a:t>Filter on “Drug as enzyme inhibitor” </a:t>
            </a:r>
            <a:endParaRPr lang="en-US" sz="1600" dirty="0">
              <a:solidFill>
                <a:srgbClr val="FF6C00"/>
              </a:solidFill>
            </a:endParaRPr>
          </a:p>
        </p:txBody>
      </p:sp>
      <p:sp>
        <p:nvSpPr>
          <p:cNvPr id="14" name="Pijl: rechts 13">
            <a:extLst>
              <a:ext uri="{FF2B5EF4-FFF2-40B4-BE49-F238E27FC236}">
                <a16:creationId xmlns:a16="http://schemas.microsoft.com/office/drawing/2014/main" id="{97B107F3-CB1F-47B5-9ABC-918E93CD710D}"/>
              </a:ext>
            </a:extLst>
          </p:cNvPr>
          <p:cNvSpPr/>
          <p:nvPr/>
        </p:nvSpPr>
        <p:spPr>
          <a:xfrm rot="10800000">
            <a:off x="2315948" y="4119294"/>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hthoek 14">
            <a:extLst>
              <a:ext uri="{FF2B5EF4-FFF2-40B4-BE49-F238E27FC236}">
                <a16:creationId xmlns:a16="http://schemas.microsoft.com/office/drawing/2014/main" id="{64B1875F-DE2E-4512-B9DF-36652458FA1C}"/>
              </a:ext>
            </a:extLst>
          </p:cNvPr>
          <p:cNvSpPr/>
          <p:nvPr/>
        </p:nvSpPr>
        <p:spPr>
          <a:xfrm>
            <a:off x="2656637" y="4034413"/>
            <a:ext cx="2284555" cy="338554"/>
          </a:xfrm>
          <a:prstGeom prst="rect">
            <a:avLst/>
          </a:prstGeom>
        </p:spPr>
        <p:txBody>
          <a:bodyPr wrap="square">
            <a:spAutoFit/>
          </a:bodyPr>
          <a:lstStyle/>
          <a:p>
            <a:r>
              <a:rPr lang="en-US" sz="1600" dirty="0">
                <a:solidFill>
                  <a:srgbClr val="FF6C00"/>
                </a:solidFill>
                <a:latin typeface="NexusSans"/>
              </a:rPr>
              <a:t>Isoforms </a:t>
            </a:r>
            <a:endParaRPr lang="en-US" sz="1600" dirty="0">
              <a:solidFill>
                <a:srgbClr val="FF6C00"/>
              </a:solidFill>
            </a:endParaRPr>
          </a:p>
        </p:txBody>
      </p:sp>
      <p:pic>
        <p:nvPicPr>
          <p:cNvPr id="17" name="Afbeelding 16">
            <a:extLst>
              <a:ext uri="{FF2B5EF4-FFF2-40B4-BE49-F238E27FC236}">
                <a16:creationId xmlns:a16="http://schemas.microsoft.com/office/drawing/2014/main" id="{ADBDAD7A-E5BE-4403-A0FC-E397C302961A}"/>
              </a:ext>
            </a:extLst>
          </p:cNvPr>
          <p:cNvPicPr>
            <a:picLocks noChangeAspect="1"/>
          </p:cNvPicPr>
          <p:nvPr/>
        </p:nvPicPr>
        <p:blipFill>
          <a:blip r:embed="rId4"/>
          <a:stretch>
            <a:fillRect/>
          </a:stretch>
        </p:blipFill>
        <p:spPr>
          <a:xfrm>
            <a:off x="5451646" y="1002103"/>
            <a:ext cx="1719595" cy="3360128"/>
          </a:xfrm>
          <a:prstGeom prst="rect">
            <a:avLst/>
          </a:prstGeom>
        </p:spPr>
      </p:pic>
      <p:sp>
        <p:nvSpPr>
          <p:cNvPr id="18" name="Rechthoek 17">
            <a:extLst>
              <a:ext uri="{FF2B5EF4-FFF2-40B4-BE49-F238E27FC236}">
                <a16:creationId xmlns:a16="http://schemas.microsoft.com/office/drawing/2014/main" id="{F9C04096-7C0C-40E2-A398-71D9848CA2A8}"/>
              </a:ext>
            </a:extLst>
          </p:cNvPr>
          <p:cNvSpPr/>
          <p:nvPr/>
        </p:nvSpPr>
        <p:spPr>
          <a:xfrm>
            <a:off x="6539417" y="3026043"/>
            <a:ext cx="2284555" cy="584775"/>
          </a:xfrm>
          <a:prstGeom prst="rect">
            <a:avLst/>
          </a:prstGeom>
        </p:spPr>
        <p:txBody>
          <a:bodyPr wrap="square">
            <a:spAutoFit/>
          </a:bodyPr>
          <a:lstStyle/>
          <a:p>
            <a:r>
              <a:rPr lang="en-US" sz="1600" dirty="0">
                <a:solidFill>
                  <a:srgbClr val="FF6C00"/>
                </a:solidFill>
                <a:latin typeface="NexusSans"/>
              </a:rPr>
              <a:t>Extracted qualitative assessment </a:t>
            </a:r>
            <a:endParaRPr lang="en-US" sz="1600" dirty="0">
              <a:solidFill>
                <a:srgbClr val="FF6C00"/>
              </a:solidFill>
            </a:endParaRPr>
          </a:p>
        </p:txBody>
      </p:sp>
      <p:sp>
        <p:nvSpPr>
          <p:cNvPr id="19" name="Pijl: rechts 18">
            <a:extLst>
              <a:ext uri="{FF2B5EF4-FFF2-40B4-BE49-F238E27FC236}">
                <a16:creationId xmlns:a16="http://schemas.microsoft.com/office/drawing/2014/main" id="{C4BF688F-C6C3-440C-9A5F-AE0DBBB47A22}"/>
              </a:ext>
            </a:extLst>
          </p:cNvPr>
          <p:cNvSpPr/>
          <p:nvPr/>
        </p:nvSpPr>
        <p:spPr>
          <a:xfrm rot="10800000">
            <a:off x="6188330" y="3211129"/>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2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Dive into the source document </a:t>
            </a:r>
          </a:p>
        </p:txBody>
      </p:sp>
      <p:pic>
        <p:nvPicPr>
          <p:cNvPr id="6" name="Afbeelding 5">
            <a:extLst>
              <a:ext uri="{FF2B5EF4-FFF2-40B4-BE49-F238E27FC236}">
                <a16:creationId xmlns:a16="http://schemas.microsoft.com/office/drawing/2014/main" id="{9A24FBE1-40B3-4B38-8299-D3097DBB0583}"/>
              </a:ext>
            </a:extLst>
          </p:cNvPr>
          <p:cNvPicPr>
            <a:picLocks noChangeAspect="1"/>
          </p:cNvPicPr>
          <p:nvPr/>
        </p:nvPicPr>
        <p:blipFill>
          <a:blip r:embed="rId3"/>
          <a:stretch>
            <a:fillRect/>
          </a:stretch>
        </p:blipFill>
        <p:spPr>
          <a:xfrm>
            <a:off x="492552" y="1235972"/>
            <a:ext cx="7275095" cy="2892390"/>
          </a:xfrm>
          <a:prstGeom prst="rect">
            <a:avLst/>
          </a:prstGeom>
        </p:spPr>
      </p:pic>
      <p:sp>
        <p:nvSpPr>
          <p:cNvPr id="11" name="Pijl: rechts 10">
            <a:extLst>
              <a:ext uri="{FF2B5EF4-FFF2-40B4-BE49-F238E27FC236}">
                <a16:creationId xmlns:a16="http://schemas.microsoft.com/office/drawing/2014/main" id="{AF859D3A-CC13-46D1-B53D-B1591C213DE3}"/>
              </a:ext>
            </a:extLst>
          </p:cNvPr>
          <p:cNvSpPr/>
          <p:nvPr/>
        </p:nvSpPr>
        <p:spPr>
          <a:xfrm rot="5400000">
            <a:off x="4181602" y="1320100"/>
            <a:ext cx="121391"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hthoek 11">
            <a:extLst>
              <a:ext uri="{FF2B5EF4-FFF2-40B4-BE49-F238E27FC236}">
                <a16:creationId xmlns:a16="http://schemas.microsoft.com/office/drawing/2014/main" id="{3A7D3D2C-6BC2-4E48-A218-D528242E72A1}"/>
              </a:ext>
            </a:extLst>
          </p:cNvPr>
          <p:cNvSpPr/>
          <p:nvPr/>
        </p:nvSpPr>
        <p:spPr>
          <a:xfrm>
            <a:off x="6366893" y="916802"/>
            <a:ext cx="2284555" cy="584775"/>
          </a:xfrm>
          <a:prstGeom prst="rect">
            <a:avLst/>
          </a:prstGeom>
        </p:spPr>
        <p:txBody>
          <a:bodyPr wrap="square">
            <a:spAutoFit/>
          </a:bodyPr>
          <a:lstStyle/>
          <a:p>
            <a:r>
              <a:rPr lang="en-US" sz="1600" dirty="0">
                <a:solidFill>
                  <a:srgbClr val="FF6C00"/>
                </a:solidFill>
                <a:latin typeface="NexusSans"/>
              </a:rPr>
              <a:t>Investigate source document</a:t>
            </a:r>
            <a:endParaRPr lang="en-US" sz="1600" dirty="0">
              <a:solidFill>
                <a:srgbClr val="FF6C00"/>
              </a:solidFill>
            </a:endParaRPr>
          </a:p>
        </p:txBody>
      </p:sp>
      <p:sp>
        <p:nvSpPr>
          <p:cNvPr id="8" name="Rechthoek 7">
            <a:extLst>
              <a:ext uri="{FF2B5EF4-FFF2-40B4-BE49-F238E27FC236}">
                <a16:creationId xmlns:a16="http://schemas.microsoft.com/office/drawing/2014/main" id="{06379EA4-4AAB-48BA-B79E-16E1E8338846}"/>
              </a:ext>
            </a:extLst>
          </p:cNvPr>
          <p:cNvSpPr/>
          <p:nvPr/>
        </p:nvSpPr>
        <p:spPr>
          <a:xfrm>
            <a:off x="3823165" y="1558562"/>
            <a:ext cx="838263" cy="462759"/>
          </a:xfrm>
          <a:prstGeom prst="rect">
            <a:avLst/>
          </a:prstGeom>
          <a:noFill/>
          <a:ln w="28575">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hthoek 13">
            <a:extLst>
              <a:ext uri="{FF2B5EF4-FFF2-40B4-BE49-F238E27FC236}">
                <a16:creationId xmlns:a16="http://schemas.microsoft.com/office/drawing/2014/main" id="{371601C4-15F3-4E64-9544-47B49ED820A2}"/>
              </a:ext>
            </a:extLst>
          </p:cNvPr>
          <p:cNvSpPr/>
          <p:nvPr/>
        </p:nvSpPr>
        <p:spPr>
          <a:xfrm>
            <a:off x="3020096" y="817252"/>
            <a:ext cx="3103808" cy="584775"/>
          </a:xfrm>
          <a:prstGeom prst="rect">
            <a:avLst/>
          </a:prstGeom>
        </p:spPr>
        <p:txBody>
          <a:bodyPr wrap="square">
            <a:spAutoFit/>
          </a:bodyPr>
          <a:lstStyle/>
          <a:p>
            <a:r>
              <a:rPr lang="en-US" sz="1600" dirty="0">
                <a:solidFill>
                  <a:srgbClr val="FF6C00"/>
                </a:solidFill>
                <a:latin typeface="NexusSans"/>
              </a:rPr>
              <a:t>Suggested drug interaction with Metoprolol as concomitant  </a:t>
            </a:r>
            <a:endParaRPr lang="en-US" sz="1600" dirty="0">
              <a:solidFill>
                <a:srgbClr val="FF6C00"/>
              </a:solidFill>
            </a:endParaRPr>
          </a:p>
        </p:txBody>
      </p:sp>
      <p:sp>
        <p:nvSpPr>
          <p:cNvPr id="15" name="Pijl: rechts 14">
            <a:extLst>
              <a:ext uri="{FF2B5EF4-FFF2-40B4-BE49-F238E27FC236}">
                <a16:creationId xmlns:a16="http://schemas.microsoft.com/office/drawing/2014/main" id="{3622F86B-347B-4BDB-AA84-EBCB3B010E79}"/>
              </a:ext>
            </a:extLst>
          </p:cNvPr>
          <p:cNvSpPr/>
          <p:nvPr/>
        </p:nvSpPr>
        <p:spPr>
          <a:xfrm rot="5400000">
            <a:off x="6653045" y="1529556"/>
            <a:ext cx="340689" cy="224398"/>
          </a:xfrm>
          <a:prstGeom prst="rightArrow">
            <a:avLst>
              <a:gd name="adj1" fmla="val 50000"/>
              <a:gd name="adj2" fmla="val 50001"/>
            </a:avLst>
          </a:prstGeom>
          <a:solidFill>
            <a:srgbClr val="FF6C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9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2FEC95C3-54E7-41C1-B732-E85338DEB1AA}" type="datetime1">
              <a:rPr lang="de-DE" smtClean="0"/>
              <a:t>28.01.2020</a:t>
            </a:fld>
            <a:endParaRPr lang="de-DE" dirty="0"/>
          </a:p>
        </p:txBody>
      </p:sp>
      <p:sp>
        <p:nvSpPr>
          <p:cNvPr id="3" name="Footer Placeholder 2"/>
          <p:cNvSpPr>
            <a:spLocks noGrp="1"/>
          </p:cNvSpPr>
          <p:nvPr>
            <p:ph type="ftr" sz="quarter" idx="15"/>
          </p:nvPr>
        </p:nvSpPr>
        <p:spPr/>
        <p:txBody>
          <a:bodyPr>
            <a:normAutofit/>
          </a:bodyPr>
          <a:lstStyle/>
          <a:p>
            <a:r>
              <a:rPr lang="en-CA"/>
              <a:t>PharmaPendium - Informing critical drug development decisions</a:t>
            </a:r>
            <a:endParaRPr lang="de-DE" dirty="0"/>
          </a:p>
        </p:txBody>
      </p:sp>
      <p:sp>
        <p:nvSpPr>
          <p:cNvPr id="4" name="Title 3"/>
          <p:cNvSpPr>
            <a:spLocks noGrp="1"/>
          </p:cNvSpPr>
          <p:nvPr>
            <p:ph type="title"/>
          </p:nvPr>
        </p:nvSpPr>
        <p:spPr/>
        <p:txBody>
          <a:bodyPr/>
          <a:lstStyle/>
          <a:p>
            <a:r>
              <a:rPr lang="en-US" dirty="0"/>
              <a:t>Direct access to source data</a:t>
            </a:r>
          </a:p>
        </p:txBody>
      </p:sp>
      <p:pic>
        <p:nvPicPr>
          <p:cNvPr id="8" name="Afbeelding 7">
            <a:extLst>
              <a:ext uri="{FF2B5EF4-FFF2-40B4-BE49-F238E27FC236}">
                <a16:creationId xmlns:a16="http://schemas.microsoft.com/office/drawing/2014/main" id="{34DE8AAB-DB90-4C53-8DF3-7BFC3DC24BA9}"/>
              </a:ext>
            </a:extLst>
          </p:cNvPr>
          <p:cNvPicPr>
            <a:picLocks noChangeAspect="1"/>
          </p:cNvPicPr>
          <p:nvPr/>
        </p:nvPicPr>
        <p:blipFill>
          <a:blip r:embed="rId3"/>
          <a:stretch>
            <a:fillRect/>
          </a:stretch>
        </p:blipFill>
        <p:spPr>
          <a:xfrm>
            <a:off x="758797" y="1091226"/>
            <a:ext cx="2669796" cy="2961047"/>
          </a:xfrm>
          <a:prstGeom prst="rect">
            <a:avLst/>
          </a:prstGeom>
        </p:spPr>
      </p:pic>
      <p:pic>
        <p:nvPicPr>
          <p:cNvPr id="9" name="Afbeelding 8">
            <a:extLst>
              <a:ext uri="{FF2B5EF4-FFF2-40B4-BE49-F238E27FC236}">
                <a16:creationId xmlns:a16="http://schemas.microsoft.com/office/drawing/2014/main" id="{9DEC9E3E-D5E7-42C0-9086-3AF93F9DB38C}"/>
              </a:ext>
            </a:extLst>
          </p:cNvPr>
          <p:cNvPicPr>
            <a:picLocks noChangeAspect="1"/>
          </p:cNvPicPr>
          <p:nvPr/>
        </p:nvPicPr>
        <p:blipFill>
          <a:blip r:embed="rId4"/>
          <a:stretch>
            <a:fillRect/>
          </a:stretch>
        </p:blipFill>
        <p:spPr>
          <a:xfrm>
            <a:off x="3646428" y="1968580"/>
            <a:ext cx="5131064" cy="1892397"/>
          </a:xfrm>
          <a:prstGeom prst="rect">
            <a:avLst/>
          </a:prstGeom>
        </p:spPr>
      </p:pic>
    </p:spTree>
    <p:extLst>
      <p:ext uri="{BB962C8B-B14F-4D97-AF65-F5344CB8AC3E}">
        <p14:creationId xmlns:p14="http://schemas.microsoft.com/office/powerpoint/2010/main" val="271683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5C1661A-8B35-4F14-9EEB-8BFAE73E4B75}"/>
              </a:ext>
            </a:extLst>
          </p:cNvPr>
          <p:cNvSpPr>
            <a:spLocks noGrp="1"/>
          </p:cNvSpPr>
          <p:nvPr>
            <p:ph type="body" sz="quarter" idx="14"/>
          </p:nvPr>
        </p:nvSpPr>
        <p:spPr/>
        <p:txBody>
          <a:bodyPr/>
          <a:lstStyle/>
          <a:p>
            <a:endParaRPr lang="en-US" dirty="0"/>
          </a:p>
        </p:txBody>
      </p:sp>
      <p:sp>
        <p:nvSpPr>
          <p:cNvPr id="3" name="Tijdelijke aanduiding voor tekst 2">
            <a:extLst>
              <a:ext uri="{FF2B5EF4-FFF2-40B4-BE49-F238E27FC236}">
                <a16:creationId xmlns:a16="http://schemas.microsoft.com/office/drawing/2014/main" id="{4BD1D449-A9DB-435B-99FB-50C8AA52C18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864394"/>
      </p:ext>
    </p:extLst>
  </p:cSld>
  <p:clrMapOvr>
    <a:masterClrMapping/>
  </p:clrMapOvr>
</p:sld>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342CE05B52E147A6FAE744173A0015" ma:contentTypeVersion="16" ma:contentTypeDescription="Create a new document." ma:contentTypeScope="" ma:versionID="a68b7738a70c49b16d5bedda68e27774">
  <xsd:schema xmlns:xsd="http://www.w3.org/2001/XMLSchema" xmlns:xs="http://www.w3.org/2001/XMLSchema" xmlns:p="http://schemas.microsoft.com/office/2006/metadata/properties" xmlns:ns2="67e75a0f-4679-4951-8314-0c3eda46369c" xmlns:ns3="58548ee3-17bf-4654-8739-8e54e210318d" targetNamespace="http://schemas.microsoft.com/office/2006/metadata/properties" ma:root="true" ma:fieldsID="e1c9fd16f71ff33aec220f90be6290fb" ns2:_="" ns3:_="">
    <xsd:import namespace="67e75a0f-4679-4951-8314-0c3eda46369c"/>
    <xsd:import namespace="58548ee3-17bf-4654-8739-8e54e210318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e75a0f-4679-4951-8314-0c3eda463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548ee3-17bf-4654-8739-8e54e210318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1f7cad9-0113-4984-9c77-9460931ba448}" ma:internalName="TaxCatchAll" ma:showField="CatchAllData" ma:web="58548ee3-17bf-4654-8739-8e54e21031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e75a0f-4679-4951-8314-0c3eda46369c">
      <Terms xmlns="http://schemas.microsoft.com/office/infopath/2007/PartnerControls"/>
    </lcf76f155ced4ddcb4097134ff3c332f>
    <TaxCatchAll xmlns="58548ee3-17bf-4654-8739-8e54e210318d" xsi:nil="true"/>
  </documentManagement>
</p:properties>
</file>

<file path=customXml/itemProps1.xml><?xml version="1.0" encoding="utf-8"?>
<ds:datastoreItem xmlns:ds="http://schemas.openxmlformats.org/officeDocument/2006/customXml" ds:itemID="{E5E827F2-0486-434B-835A-4F969C0984A9}">
  <ds:schemaRefs>
    <ds:schemaRef ds:uri="http://schemas.microsoft.com/sharepoint/v3/contenttype/forms"/>
  </ds:schemaRefs>
</ds:datastoreItem>
</file>

<file path=customXml/itemProps2.xml><?xml version="1.0" encoding="utf-8"?>
<ds:datastoreItem xmlns:ds="http://schemas.openxmlformats.org/officeDocument/2006/customXml" ds:itemID="{373F1971-F896-499B-8B4E-B76DE804BD64}"/>
</file>

<file path=customXml/itemProps3.xml><?xml version="1.0" encoding="utf-8"?>
<ds:datastoreItem xmlns:ds="http://schemas.openxmlformats.org/officeDocument/2006/customXml" ds:itemID="{DE03675D-8D64-4E18-9DFC-91B79FDF8D8B}">
  <ds:schemaRefs>
    <ds:schemaRef ds:uri="9899b366-7b72-454c-89d4-c9d65b6b2d09"/>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6dc7b1fc-a42c-4787-81d2-6038e501572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ELS_ppt-presentation_Arial 16_9 new colorscheme</Template>
  <TotalTime>0</TotalTime>
  <Words>657</Words>
  <Application>Microsoft Office PowerPoint</Application>
  <PresentationFormat>Diavoorstelling (16:9)</PresentationFormat>
  <Paragraphs>90</Paragraphs>
  <Slides>13</Slides>
  <Notes>13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13</vt:i4>
      </vt:variant>
    </vt:vector>
  </HeadingPairs>
  <TitlesOfParts>
    <vt:vector size="18" baseType="lpstr">
      <vt:lpstr>Arial</vt:lpstr>
      <vt:lpstr>Calibri</vt:lpstr>
      <vt:lpstr>Courier New</vt:lpstr>
      <vt:lpstr>NexusSans</vt:lpstr>
      <vt:lpstr>Elsevier</vt:lpstr>
      <vt:lpstr>Browsing for Metabolizing Enzymes and Transporter (MET) data </vt:lpstr>
      <vt:lpstr>Learning objective </vt:lpstr>
      <vt:lpstr>Metabolizing enzymes source information</vt:lpstr>
      <vt:lpstr>Example question</vt:lpstr>
      <vt:lpstr>Recommended to login </vt:lpstr>
      <vt:lpstr>Browse for drug acting on indication of interest </vt:lpstr>
      <vt:lpstr>Browse for drug acting on indication of interest </vt:lpstr>
      <vt:lpstr>11011 extracted MET data lines  </vt:lpstr>
      <vt:lpstr>Filter on relevant data </vt:lpstr>
      <vt:lpstr>Most (933) data points on CYP2D6</vt:lpstr>
      <vt:lpstr>Dive into the source document </vt:lpstr>
      <vt:lpstr>Direct access to source data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2018-07-23T12:36:44Z</cp:lastPrinted>
  <dcterms:created xsi:type="dcterms:W3CDTF">2018-05-29T20:11:58Z</dcterms:created>
  <dcterms:modified xsi:type="dcterms:W3CDTF">2020-01-28T05:55:36Z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0x01010056342CE05B52E147A6FAE744173A0015</vt:lpwstr>
  </property>
  <property fmtid="{D5CDD505-2E9C-101B-9397-08002B2CF9AE}" pid="3" name="MediaServiceImageTags">
    <vt:lpwstr/>
  </property>
</Properties>
</file>